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8" r:id="rId2"/>
    <p:sldId id="257" r:id="rId3"/>
    <p:sldId id="263" r:id="rId4"/>
    <p:sldId id="264" r:id="rId5"/>
    <p:sldId id="265" r:id="rId6"/>
    <p:sldId id="289" r:id="rId7"/>
    <p:sldId id="266" r:id="rId8"/>
    <p:sldId id="277" r:id="rId9"/>
    <p:sldId id="278" r:id="rId10"/>
    <p:sldId id="267" r:id="rId11"/>
    <p:sldId id="279" r:id="rId12"/>
    <p:sldId id="282" r:id="rId13"/>
    <p:sldId id="283" r:id="rId14"/>
    <p:sldId id="284" r:id="rId15"/>
    <p:sldId id="286" r:id="rId16"/>
    <p:sldId id="285" r:id="rId17"/>
    <p:sldId id="287" r:id="rId18"/>
    <p:sldId id="281" r:id="rId19"/>
    <p:sldId id="280" r:id="rId20"/>
    <p:sldId id="276" r:id="rId21"/>
    <p:sldId id="274" r:id="rId22"/>
  </p:sldIdLst>
  <p:sldSz cx="10044113" cy="7775575"/>
  <p:notesSz cx="6858000" cy="9144000"/>
  <p:defaultTextStyle>
    <a:defPPr>
      <a:defRPr lang="es-MX"/>
    </a:defPPr>
    <a:lvl1pPr marL="0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1pPr>
    <a:lvl2pPr marL="509092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2pPr>
    <a:lvl3pPr marL="1018184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3pPr>
    <a:lvl4pPr marL="1527277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4pPr>
    <a:lvl5pPr marL="2036369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5pPr>
    <a:lvl6pPr marL="2545461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6pPr>
    <a:lvl7pPr marL="3054553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7pPr>
    <a:lvl8pPr marL="3563645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8pPr>
    <a:lvl9pPr marL="4072738" algn="l" defTabSz="1018184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1" autoAdjust="0"/>
    <p:restoredTop sz="95741"/>
  </p:normalViewPr>
  <p:slideViewPr>
    <p:cSldViewPr snapToGrid="0">
      <p:cViewPr varScale="1">
        <p:scale>
          <a:sx n="92" d="100"/>
          <a:sy n="92" d="100"/>
        </p:scale>
        <p:origin x="2232" y="184"/>
      </p:cViewPr>
      <p:guideLst>
        <p:guide orient="horz" pos="2449"/>
        <p:guide pos="3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72531"/>
            <a:ext cx="8537496" cy="2707052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4083977"/>
            <a:ext cx="7533085" cy="1877297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28/10/15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28/10/15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13978"/>
            <a:ext cx="2165762" cy="658944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13978"/>
            <a:ext cx="6371734" cy="658944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28/10/15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28/10/15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938496"/>
            <a:ext cx="8663047" cy="3234423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203518"/>
            <a:ext cx="8663047" cy="1700906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/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28/10/15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69887"/>
            <a:ext cx="4268748" cy="493353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28/10/15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13979"/>
            <a:ext cx="8663047" cy="150291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906097"/>
            <a:ext cx="4249130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840245"/>
            <a:ext cx="4249130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906097"/>
            <a:ext cx="4270056" cy="934148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840245"/>
            <a:ext cx="4270056" cy="41775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28/10/15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28/10/15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28/10/15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119540"/>
            <a:ext cx="5084832" cy="5525698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28/10/15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18372"/>
            <a:ext cx="3239488" cy="1814301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119540"/>
            <a:ext cx="5084832" cy="5525698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332673"/>
            <a:ext cx="3239488" cy="4321564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A67B-5B80-456F-BBB3-56953D2615BF}" type="datetimeFigureOut">
              <a:rPr lang="es-MX" smtClean="0"/>
              <a:t>28/10/15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13979"/>
            <a:ext cx="8663047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69887"/>
            <a:ext cx="8663047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A67B-5B80-456F-BBB3-56953D2615BF}" type="datetimeFigureOut">
              <a:rPr lang="es-MX" smtClean="0"/>
              <a:t>28/10/15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206808"/>
            <a:ext cx="3389888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206808"/>
            <a:ext cx="225992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7127-6E3C-453B-94DE-5018416574A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Indicadores%20de%20la%20metodolog%25252525252525252525C3%25252525252525252525ADa%20de%20la%20UdeG.xlsx" TargetMode="External"/><Relationship Id="rId4" Type="http://schemas.openxmlformats.org/officeDocument/2006/relationships/hyperlink" Target="Indicadores%20de%20la%20metodolog%252525252525C3%252525252525ADa%20de%20la%20UdeG.xls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Indicadores%20de%20la%20metodolog%25252525252525C3%25252525252525ADa%20de%20la%20UdeG.xls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7551" t="26764" r="17818" b="27254"/>
          <a:stretch/>
        </p:blipFill>
        <p:spPr>
          <a:xfrm>
            <a:off x="506187" y="2070464"/>
            <a:ext cx="9029700" cy="361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6679" y="1218937"/>
            <a:ext cx="8663047" cy="997790"/>
          </a:xfrm>
        </p:spPr>
        <p:txBody>
          <a:bodyPr>
            <a:noAutofit/>
          </a:bodyPr>
          <a:lstStyle/>
          <a:p>
            <a:r>
              <a:rPr lang="es-MX" sz="4000" dirty="0" smtClean="0"/>
              <a:t>C</a:t>
            </a:r>
            <a:r>
              <a:rPr lang="es-MX" sz="4000" b="1" dirty="0" smtClean="0"/>
              <a:t>ategorías</a:t>
            </a:r>
            <a:endParaRPr lang="es-MX" sz="40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0379"/>
              </p:ext>
            </p:extLst>
          </p:nvPr>
        </p:nvGraphicFramePr>
        <p:xfrm>
          <a:off x="1068132" y="2286000"/>
          <a:ext cx="7258450" cy="391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650"/>
                <a:gridCol w="4696691"/>
                <a:gridCol w="1704109"/>
              </a:tblGrid>
              <a:tr h="748145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N.</a:t>
                      </a:r>
                      <a:endParaRPr lang="es-ES_trad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Categorías</a:t>
                      </a:r>
                      <a:endParaRPr lang="es-ES_trad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No. de indicadores</a:t>
                      </a:r>
                      <a:endParaRPr lang="es-ES_trad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Alumnos 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15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Académicos 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Programa educativo 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Investigación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9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Formación integral 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Extensión 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347028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Infraestructura y equipamiento 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  <a:tr h="417421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55</a:t>
                      </a:r>
                      <a:endParaRPr lang="es-ES_tradnl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2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Producto: categoría ALUMNOS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120590"/>
              </p:ext>
            </p:extLst>
          </p:nvPr>
        </p:nvGraphicFramePr>
        <p:xfrm>
          <a:off x="326574" y="2390420"/>
          <a:ext cx="9535884" cy="52676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35884"/>
              </a:tblGrid>
              <a:tr h="41700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Número de </a:t>
                      </a:r>
                      <a:r>
                        <a:rPr lang="es-MX" sz="1800" b="1" u="none" strike="noStrike" dirty="0">
                          <a:effectLst/>
                        </a:rPr>
                        <a:t>aspirantes</a:t>
                      </a:r>
                      <a:r>
                        <a:rPr lang="es-MX" sz="1800" u="none" strike="noStrike" dirty="0">
                          <a:effectLst/>
                        </a:rPr>
                        <a:t> al PE, Número de alumnos </a:t>
                      </a:r>
                      <a:r>
                        <a:rPr lang="es-MX" sz="1800" b="1" u="none" strike="noStrike" dirty="0">
                          <a:effectLst/>
                        </a:rPr>
                        <a:t>admitidos</a:t>
                      </a:r>
                      <a:r>
                        <a:rPr lang="es-MX" sz="1800" u="none" strike="noStrike" dirty="0">
                          <a:effectLst/>
                        </a:rPr>
                        <a:t> al PE, </a:t>
                      </a:r>
                      <a:r>
                        <a:rPr lang="es-MX" sz="1800" u="none" strike="noStrike" dirty="0" smtClean="0">
                          <a:effectLst/>
                        </a:rPr>
                        <a:t>Índice </a:t>
                      </a:r>
                      <a:r>
                        <a:rPr lang="es-MX" sz="1800" u="none" strike="noStrike" dirty="0">
                          <a:effectLst/>
                        </a:rPr>
                        <a:t>de admisión al PE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3051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Número de alumnos admitidos por </a:t>
                      </a:r>
                      <a:r>
                        <a:rPr lang="es-MX" sz="1800" b="1" u="none" strike="noStrike" dirty="0">
                          <a:effectLst/>
                        </a:rPr>
                        <a:t>procedencia de bachillerato</a:t>
                      </a:r>
                      <a:r>
                        <a:rPr lang="es-MX" sz="1800" u="none" strike="noStrike" dirty="0">
                          <a:effectLst/>
                        </a:rPr>
                        <a:t>: pública o privada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3051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u="none" strike="noStrike" dirty="0">
                          <a:effectLst/>
                        </a:rPr>
                        <a:t>Matrícula</a:t>
                      </a:r>
                      <a:r>
                        <a:rPr lang="es-MX" sz="1800" u="none" strike="noStrike" dirty="0">
                          <a:effectLst/>
                        </a:rPr>
                        <a:t> del programa académico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3051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Promedio del </a:t>
                      </a:r>
                      <a:r>
                        <a:rPr lang="es-MX" sz="1800" b="1" u="none" strike="noStrike" dirty="0">
                          <a:effectLst/>
                        </a:rPr>
                        <a:t>nivel de inglés </a:t>
                      </a:r>
                      <a:r>
                        <a:rPr lang="es-MX" sz="1800" u="none" strike="noStrike" dirty="0">
                          <a:effectLst/>
                        </a:rPr>
                        <a:t>al ingreso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3051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Distribución de frecuencias de los </a:t>
                      </a:r>
                      <a:r>
                        <a:rPr lang="es-MX" sz="1800" b="1" u="none" strike="noStrike" dirty="0">
                          <a:effectLst/>
                        </a:rPr>
                        <a:t>puntajes de inglés </a:t>
                      </a:r>
                      <a:r>
                        <a:rPr lang="es-MX" sz="1800" u="none" strike="noStrike" dirty="0">
                          <a:effectLst/>
                        </a:rPr>
                        <a:t>al ingreso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3051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u="none" strike="noStrike" dirty="0">
                          <a:effectLst/>
                        </a:rPr>
                        <a:t>Promedio</a:t>
                      </a:r>
                      <a:r>
                        <a:rPr lang="es-MX" sz="1800" u="none" strike="noStrike" dirty="0">
                          <a:effectLst/>
                        </a:rPr>
                        <a:t> del nivel del </a:t>
                      </a:r>
                      <a:r>
                        <a:rPr lang="es-MX" sz="1800" u="none" strike="noStrike" dirty="0" err="1">
                          <a:effectLst/>
                        </a:rPr>
                        <a:t>College</a:t>
                      </a:r>
                      <a:r>
                        <a:rPr lang="es-MX" sz="1800" u="none" strike="noStrike" dirty="0">
                          <a:effectLst/>
                        </a:rPr>
                        <a:t> </a:t>
                      </a:r>
                      <a:r>
                        <a:rPr lang="es-MX" sz="1800" u="none" strike="noStrike" dirty="0" err="1">
                          <a:effectLst/>
                        </a:rPr>
                        <a:t>Board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3051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Distribución de </a:t>
                      </a:r>
                      <a:r>
                        <a:rPr lang="es-MX" sz="1800" b="1" u="none" strike="noStrike" dirty="0">
                          <a:effectLst/>
                        </a:rPr>
                        <a:t>frecuencias</a:t>
                      </a:r>
                      <a:r>
                        <a:rPr lang="es-MX" sz="1800" u="none" strike="noStrike" dirty="0">
                          <a:effectLst/>
                        </a:rPr>
                        <a:t> de los puntajes del </a:t>
                      </a:r>
                      <a:r>
                        <a:rPr lang="es-MX" sz="1800" u="none" strike="noStrike" dirty="0" err="1">
                          <a:effectLst/>
                        </a:rPr>
                        <a:t>College</a:t>
                      </a:r>
                      <a:r>
                        <a:rPr lang="es-MX" sz="1800" u="none" strike="noStrike" dirty="0">
                          <a:effectLst/>
                        </a:rPr>
                        <a:t> </a:t>
                      </a:r>
                      <a:r>
                        <a:rPr lang="es-MX" sz="1800" u="none" strike="noStrike" dirty="0" err="1">
                          <a:effectLst/>
                        </a:rPr>
                        <a:t>Board</a:t>
                      </a:r>
                      <a:r>
                        <a:rPr lang="es-MX" sz="1800" u="none" strike="noStrike" dirty="0">
                          <a:effectLst/>
                        </a:rPr>
                        <a:t> 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41700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Número de alumnos que </a:t>
                      </a:r>
                      <a:r>
                        <a:rPr lang="es-MX" sz="1800" b="1" u="none" strike="noStrike" dirty="0">
                          <a:effectLst/>
                        </a:rPr>
                        <a:t>desertaron</a:t>
                      </a:r>
                      <a:r>
                        <a:rPr lang="es-MX" sz="1800" u="none" strike="noStrike" dirty="0">
                          <a:effectLst/>
                        </a:rPr>
                        <a:t> del PE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3051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Número de alumnos que </a:t>
                      </a:r>
                      <a:r>
                        <a:rPr lang="es-MX" sz="1800" b="0" u="none" strike="noStrike" dirty="0">
                          <a:effectLst/>
                        </a:rPr>
                        <a:t>reprobaron una o más asignaturas </a:t>
                      </a:r>
                      <a:r>
                        <a:rPr lang="es-MX" sz="1800" u="none" strike="noStrike" dirty="0">
                          <a:effectLst/>
                        </a:rPr>
                        <a:t>del PE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41700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¿Cuáles son las </a:t>
                      </a:r>
                      <a:r>
                        <a:rPr lang="es-MX" sz="1800" b="1" u="none" strike="noStrike" dirty="0">
                          <a:effectLst/>
                        </a:rPr>
                        <a:t>tres asignaturas del PE con el mayor índice de reprobación</a:t>
                      </a:r>
                      <a:r>
                        <a:rPr lang="es-MX" sz="1800" u="none" strike="noStrike" dirty="0">
                          <a:effectLst/>
                        </a:rPr>
                        <a:t>?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3051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u="none" strike="noStrike" dirty="0">
                          <a:effectLst/>
                        </a:rPr>
                        <a:t>Resultados del EGEL </a:t>
                      </a:r>
                      <a:r>
                        <a:rPr lang="es-MX" sz="1800" u="none" strike="noStrike" dirty="0">
                          <a:effectLst/>
                        </a:rPr>
                        <a:t>CENEVAL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43605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u="none" strike="noStrike" dirty="0">
                          <a:effectLst/>
                        </a:rPr>
                        <a:t>Número de semestres </a:t>
                      </a:r>
                      <a:r>
                        <a:rPr lang="es-MX" sz="1800" u="none" strike="noStrike" dirty="0">
                          <a:effectLst/>
                        </a:rPr>
                        <a:t>en los que la mayoría de los alumnos </a:t>
                      </a:r>
                      <a:r>
                        <a:rPr lang="es-MX" sz="1800" b="1" u="none" strike="noStrike" dirty="0">
                          <a:effectLst/>
                        </a:rPr>
                        <a:t>concluyen el 100% de los créditos </a:t>
                      </a:r>
                      <a:r>
                        <a:rPr lang="es-MX" sz="1800" u="none" strike="noStrike" dirty="0">
                          <a:effectLst/>
                        </a:rPr>
                        <a:t>(moda)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41700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Número de </a:t>
                      </a:r>
                      <a:r>
                        <a:rPr lang="es-MX" sz="1800" b="1" u="none" strike="noStrike" dirty="0">
                          <a:effectLst/>
                        </a:rPr>
                        <a:t>alumnos que concluyeron el 100% de los créditos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41700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Número de alumnos del PE que participan en </a:t>
                      </a:r>
                      <a:r>
                        <a:rPr lang="es-MX" sz="1800" b="1" u="none" strike="noStrike" dirty="0">
                          <a:effectLst/>
                        </a:rPr>
                        <a:t>movilidad: nacional e internacional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  <a:tr h="30517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Número de </a:t>
                      </a:r>
                      <a:r>
                        <a:rPr lang="es-MX" sz="1800" b="1" u="none" strike="noStrike" dirty="0">
                          <a:effectLst/>
                        </a:rPr>
                        <a:t>egresados titulados </a:t>
                      </a:r>
                      <a:r>
                        <a:rPr lang="es-MX" sz="1800" u="none" strike="noStrike" dirty="0">
                          <a:effectLst/>
                        </a:rPr>
                        <a:t>por modalidad y opción de titulación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93" marR="6393" marT="639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787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Producto: categoría PROGRAMA EDUCATIVO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208918"/>
              </p:ext>
            </p:extLst>
          </p:nvPr>
        </p:nvGraphicFramePr>
        <p:xfrm>
          <a:off x="538843" y="2955473"/>
          <a:ext cx="9225643" cy="3412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25643"/>
              </a:tblGrid>
              <a:tr h="520705">
                <a:tc>
                  <a:txBody>
                    <a:bodyPr/>
                    <a:lstStyle/>
                    <a:p>
                      <a:pPr marL="0" algn="l" defTabSz="1004377" rtl="0" eaLnBrk="1" fontAlgn="ctr" latinLnBrk="0" hangingPunct="1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asignatura que fueron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actualizados</a:t>
                      </a:r>
                    </a:p>
                  </a:txBody>
                  <a:tcPr marL="9525" marR="9525" marT="9525" marB="0" anchor="ctr"/>
                </a:tc>
              </a:tr>
              <a:tr h="481994">
                <a:tc>
                  <a:txBody>
                    <a:bodyPr/>
                    <a:lstStyle/>
                    <a:p>
                      <a:pPr marL="0" algn="l" defTabSz="1004377" rtl="0" eaLnBrk="1" fontAlgn="ctr" latinLnBrk="0" hangingPunct="1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programas de asignatura que están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disponibles en línea</a:t>
                      </a:r>
                    </a:p>
                  </a:txBody>
                  <a:tcPr marL="9525" marR="9525" marT="9525" marB="0" anchor="ctr"/>
                </a:tc>
              </a:tr>
              <a:tr h="481994">
                <a:tc>
                  <a:txBody>
                    <a:bodyPr/>
                    <a:lstStyle/>
                    <a:p>
                      <a:pPr marL="0" algn="l" defTabSz="1004377" rtl="0" eaLnBrk="1" fontAlgn="ctr" latinLnBrk="0" hangingPunct="1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sesiones del Comité Consultivo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 PE</a:t>
                      </a:r>
                    </a:p>
                  </a:txBody>
                  <a:tcPr marL="9525" marR="9525" marT="9525" marB="0" anchor="ctr"/>
                </a:tc>
              </a:tr>
              <a:tr h="481994">
                <a:tc>
                  <a:txBody>
                    <a:bodyPr/>
                    <a:lstStyle/>
                    <a:p>
                      <a:pPr marL="0" algn="l" defTabSz="1004377" rtl="0" eaLnBrk="1" fontAlgn="ctr" latinLnBrk="0" hangingPunct="1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sesiones del Comité de Titulación</a:t>
                      </a:r>
                    </a:p>
                  </a:txBody>
                  <a:tcPr marL="9525" marR="9525" marT="9525" marB="0" anchor="ctr"/>
                </a:tc>
              </a:tr>
              <a:tr h="481994">
                <a:tc>
                  <a:txBody>
                    <a:bodyPr/>
                    <a:lstStyle/>
                    <a:p>
                      <a:pPr marL="0" algn="l" defTabSz="1004377" rtl="0" eaLnBrk="1" fontAlgn="ctr" latinLnBrk="0" hangingPunct="1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academias que apoyan el PE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MX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academia</a:t>
                      </a:r>
                      <a:r>
                        <a:rPr lang="es-MX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(número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materias), </a:t>
                      </a:r>
                    </a:p>
                  </a:txBody>
                  <a:tcPr marL="9525" marR="9525" marT="9525" marB="0" anchor="ctr"/>
                </a:tc>
              </a:tr>
              <a:tr h="481994">
                <a:tc>
                  <a:txBody>
                    <a:bodyPr/>
                    <a:lstStyle/>
                    <a:p>
                      <a:pPr marL="0" algn="l" defTabSz="1004377" rtl="0" eaLnBrk="1" fontAlgn="ctr" latinLnBrk="0" hangingPunct="1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programas nacionales afines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los que se ha realizado un comparativo del PE</a:t>
                      </a:r>
                    </a:p>
                  </a:txBody>
                  <a:tcPr marL="9525" marR="9525" marT="9525" marB="0" anchor="ctr"/>
                </a:tc>
              </a:tr>
              <a:tr h="481994">
                <a:tc>
                  <a:txBody>
                    <a:bodyPr/>
                    <a:lstStyle/>
                    <a:p>
                      <a:pPr marL="0" algn="l" defTabSz="1004377" rtl="0" eaLnBrk="1" fontAlgn="ctr" latinLnBrk="0" hangingPunct="1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programas internacionales afines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los que se ha realizado un comparativo del PE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73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Producto: categoría INVESTIGACIÓN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130782"/>
              </p:ext>
            </p:extLst>
          </p:nvPr>
        </p:nvGraphicFramePr>
        <p:xfrm>
          <a:off x="898081" y="2383961"/>
          <a:ext cx="8216138" cy="4196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16138"/>
              </a:tblGrid>
              <a:tr h="499264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líneas de investigación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asociadas al PE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PE que participan en las líneas de investigación asociadas al PE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alumnos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PE que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 en proyectos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investigación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alumnos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PE que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realizaron productos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investigación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alumnos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PE que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 en eventos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investigación 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PE que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organizan y/o </a:t>
                      </a:r>
                      <a:r>
                        <a:rPr lang="es-MX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 EN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eventos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investigación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alumnos </a:t>
                      </a:r>
                      <a:r>
                        <a:rPr lang="es-MX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 que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realizan estancias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investigación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PE que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realizan estancias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investigación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>
                        <a:lnSpc>
                          <a:spcPct val="130000"/>
                        </a:lnSpc>
                      </a:pP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convenios activos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investigación relativos al PE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967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Producto: categoría EXTENSIÓN</a:t>
            </a:r>
            <a:endParaRPr lang="es-MX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12685"/>
              </p:ext>
            </p:extLst>
          </p:nvPr>
        </p:nvGraphicFramePr>
        <p:xfrm>
          <a:off x="690533" y="3216729"/>
          <a:ext cx="8861681" cy="30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1681"/>
              </a:tblGrid>
              <a:tr h="55517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profesores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participan en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de extensión y difusión</a:t>
                      </a:r>
                    </a:p>
                  </a:txBody>
                  <a:tcPr marL="9525" marR="9525" marT="9525" marB="0" anchor="ctr"/>
                </a:tc>
              </a:tr>
              <a:tr h="8327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alumnos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PE que realizaron: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 social, prácticas profesionales y visitas industriales o empresariales</a:t>
                      </a:r>
                    </a:p>
                  </a:txBody>
                  <a:tcPr marL="9525" marR="9525" marT="9525" marB="0" anchor="ctr"/>
                </a:tc>
              </a:tr>
              <a:tr h="55517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alumnos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PE que prestaron su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 social en programas sociales</a:t>
                      </a:r>
                    </a:p>
                  </a:txBody>
                  <a:tcPr marL="9525" marR="9525" marT="9525" marB="0" anchor="ctr"/>
                </a:tc>
              </a:tr>
              <a:tr h="55517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convenios de vinculación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activos con los diferentes sectores</a:t>
                      </a:r>
                    </a:p>
                  </a:txBody>
                  <a:tcPr marL="9525" marR="9525" marT="9525" marB="0" anchor="ctr"/>
                </a:tc>
              </a:tr>
              <a:tr h="55517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egresados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participaron en el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de seguimiento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28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Producto: categoría ACADÉMICOS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624087"/>
              </p:ext>
            </p:extLst>
          </p:nvPr>
        </p:nvGraphicFramePr>
        <p:xfrm>
          <a:off x="489857" y="2596244"/>
          <a:ext cx="9372599" cy="4566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72599"/>
              </a:tblGrid>
              <a:tr h="49926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total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 que imparten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el PE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académico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(TSU, licenciatura, especialidad, maestría y doctorado)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y porcentaje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 que cubren el perfil de las asignaturas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 área de formación: básica común obligatoria, básica particular obligatoria, </a:t>
                      </a:r>
                      <a:r>
                        <a:rPr lang="es-MX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especializante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obligatoria, </a:t>
                      </a:r>
                      <a:r>
                        <a:rPr lang="es-MX" sz="18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especializante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selectiva y optativa abierta 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 con actualización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disciplinar y pedagógica cada año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PTC con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reconocimiento PRODEP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imparten en el PE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PTC con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reconocimiento S.N.I. o S.N.C.A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que imparten en el PE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docentes con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certificación profesional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imparten en el PE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evaluados por alumnos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(satisfacción usuarios) </a:t>
                      </a:r>
                    </a:p>
                  </a:txBody>
                  <a:tcPr marL="9525" marR="9525" marT="9525" marB="0" anchor="ctr"/>
                </a:tc>
              </a:tr>
              <a:tr h="4621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 que se incorporaron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PE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56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2010228"/>
            <a:ext cx="902496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Producto: categoría FORMACIÓN INTEGRAL</a:t>
            </a:r>
            <a:endParaRPr lang="es-MX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948610"/>
              </p:ext>
            </p:extLst>
          </p:nvPr>
        </p:nvGraphicFramePr>
        <p:xfrm>
          <a:off x="690533" y="3216729"/>
          <a:ext cx="8861681" cy="3059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1681"/>
              </a:tblGrid>
              <a:tr h="55517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alumnos </a:t>
                      </a:r>
                      <a:r>
                        <a:rPr lang="es-MX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 PE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participan en programa: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asesorías, tutorías y de </a:t>
                      </a:r>
                      <a:r>
                        <a:rPr lang="es-MX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aprendizaje</a:t>
                      </a:r>
                      <a:r>
                        <a:rPr lang="es-MX" sz="18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idiomas</a:t>
                      </a:r>
                    </a:p>
                  </a:txBody>
                  <a:tcPr marL="9525" marR="9525" marT="9525" marB="0" anchor="ctr"/>
                </a:tc>
              </a:tr>
              <a:tr h="8327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alumnos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PE que participan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actividades: académicas, deportivas y culturales</a:t>
                      </a:r>
                    </a:p>
                  </a:txBody>
                  <a:tcPr marL="9525" marR="9525" marT="9525" marB="0" anchor="ctr"/>
                </a:tc>
              </a:tr>
              <a:tr h="55517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alumnos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PE que reciben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atención psicológica</a:t>
                      </a:r>
                    </a:p>
                  </a:txBody>
                  <a:tcPr marL="9525" marR="9525" marT="9525" marB="0" anchor="ctr"/>
                </a:tc>
              </a:tr>
              <a:tr h="55517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alumnos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PE que recibieron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capacitación en el uso de herramientas informativas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(DHI)</a:t>
                      </a:r>
                    </a:p>
                  </a:txBody>
                  <a:tcPr marL="9525" marR="9525" marT="9525" marB="0" anchor="ctr"/>
                </a:tc>
              </a:tr>
              <a:tr h="55517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eventos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los que se vinculó el PE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las familias de los alumnos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758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Producto: categoría INFRAESTRUCTURA Y EQUIPAMIENTO</a:t>
            </a:r>
            <a:endParaRPr lang="es-MX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937788"/>
              </p:ext>
            </p:extLst>
          </p:nvPr>
        </p:nvGraphicFramePr>
        <p:xfrm>
          <a:off x="555172" y="3216729"/>
          <a:ext cx="8997043" cy="30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7043"/>
              </a:tblGrid>
              <a:tr h="555171">
                <a:tc>
                  <a:txBody>
                    <a:bodyPr/>
                    <a:lstStyle/>
                    <a:p>
                      <a:pPr marL="0" algn="l" defTabSz="1004377" rtl="0" eaLnBrk="1" fontAlgn="ctr" latinLnBrk="0" hangingPunct="1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¿El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y tamaño de las aulas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 adecuado para el PE?</a:t>
                      </a:r>
                    </a:p>
                  </a:txBody>
                  <a:tcPr marL="9525" marR="9525" marT="9525" marB="0" anchor="ctr"/>
                </a:tc>
              </a:tr>
              <a:tr h="832756">
                <a:tc>
                  <a:txBody>
                    <a:bodyPr/>
                    <a:lstStyle/>
                    <a:p>
                      <a:pPr marL="0" algn="l" defTabSz="1004377" rtl="0" eaLnBrk="1" fontAlgn="ctr" latinLnBrk="0" hangingPunct="1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¿El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equipamiento de las aulas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 idóneo para el funcionamiento del PE?</a:t>
                      </a:r>
                    </a:p>
                  </a:txBody>
                  <a:tcPr marL="9525" marR="9525" marT="9525" marB="0" anchor="ctr"/>
                </a:tc>
              </a:tr>
              <a:tr h="555171">
                <a:tc>
                  <a:txBody>
                    <a:bodyPr/>
                    <a:lstStyle/>
                    <a:p>
                      <a:pPr marL="0" algn="l" defTabSz="1004377" rtl="0" eaLnBrk="1" fontAlgn="ctr" latinLnBrk="0" hangingPunct="1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¿Los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laboratorios y/o talleres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 adecuados para el PE?</a:t>
                      </a:r>
                    </a:p>
                  </a:txBody>
                  <a:tcPr marL="9525" marR="9525" marT="9525" marB="0" anchor="ctr"/>
                </a:tc>
              </a:tr>
              <a:tr h="555171">
                <a:tc>
                  <a:txBody>
                    <a:bodyPr/>
                    <a:lstStyle/>
                    <a:p>
                      <a:pPr marL="0" algn="l" defTabSz="1004377" rtl="0" eaLnBrk="1" fontAlgn="ctr" latinLnBrk="0" hangingPunct="1"/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Calidad, pertinencia y suficiencia del </a:t>
                      </a:r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acervo bibliográfico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el PE</a:t>
                      </a:r>
                    </a:p>
                  </a:txBody>
                  <a:tcPr marL="9525" marR="9525" marT="9525" marB="0" anchor="ctr"/>
                </a:tc>
              </a:tr>
              <a:tr h="555171">
                <a:tc>
                  <a:txBody>
                    <a:bodyPr/>
                    <a:lstStyle/>
                    <a:p>
                      <a:pPr marL="0" algn="l" defTabSz="1004377" rtl="0" eaLnBrk="1" fontAlgn="ctr" latinLnBrk="0" hangingPunct="1"/>
                      <a:r>
                        <a:rPr lang="es-MX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cubículos </a:t>
                      </a:r>
                      <a:r>
                        <a:rPr lang="es-MX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docentes que imparten en el PE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364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5557" y="1650999"/>
            <a:ext cx="9668556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ELEMENTOS por cada  INDICADOR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54300"/>
            <a:ext cx="9204581" cy="43491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dirty="0" smtClean="0"/>
              <a:t>Categoría            				       	Nombre del indicador</a:t>
            </a:r>
          </a:p>
          <a:p>
            <a:pPr marL="0" indent="0">
              <a:buNone/>
            </a:pPr>
            <a:r>
              <a:rPr lang="es-MX" sz="2400" dirty="0" smtClean="0"/>
              <a:t>Variable/indicador </a:t>
            </a:r>
            <a:r>
              <a:rPr lang="es-MX" sz="1600" dirty="0" smtClean="0"/>
              <a:t>(cálculo a partir de 2 </a:t>
            </a:r>
            <a:r>
              <a:rPr lang="es-MX" sz="1600" dirty="0" err="1" smtClean="0"/>
              <a:t>ó</a:t>
            </a:r>
            <a:r>
              <a:rPr lang="es-MX" sz="1600" dirty="0" smtClean="0"/>
              <a:t> más variables)	</a:t>
            </a:r>
            <a:r>
              <a:rPr lang="es-MX" sz="2400" dirty="0" smtClean="0"/>
              <a:t>Cualitativo/cuantitativo</a:t>
            </a:r>
          </a:p>
          <a:p>
            <a:pPr marL="0" indent="0">
              <a:buNone/>
            </a:pPr>
            <a:r>
              <a:rPr lang="es-MX" sz="2400" dirty="0" smtClean="0"/>
              <a:t>Valor (total, %, promedio…)			Periodicidad de captura</a:t>
            </a: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r>
              <a:rPr lang="es-MX" sz="2400" dirty="0" smtClean="0"/>
              <a:t>Responsable de generar la información			</a:t>
            </a:r>
          </a:p>
          <a:p>
            <a:pPr marL="0" indent="0">
              <a:buNone/>
            </a:pPr>
            <a:r>
              <a:rPr lang="es-MX" sz="2400" dirty="0" smtClean="0"/>
              <a:t>Responsable de captura y concentrar la evidencia</a:t>
            </a:r>
          </a:p>
          <a:p>
            <a:pPr marL="0" indent="0">
              <a:buNone/>
            </a:pPr>
            <a:r>
              <a:rPr lang="es-MX" sz="2400" dirty="0" smtClean="0"/>
              <a:t>Descripción                                			Definición operativa</a:t>
            </a:r>
          </a:p>
          <a:p>
            <a:pPr marL="0" indent="0">
              <a:buNone/>
            </a:pPr>
            <a:r>
              <a:rPr lang="es-MX" sz="2400" dirty="0" smtClean="0"/>
              <a:t>Evidencia                                     			Observaciones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0787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Sistema de Informaci</a:t>
            </a:r>
            <a:r>
              <a:rPr lang="es-ES" dirty="0" err="1" smtClean="0"/>
              <a:t>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54300"/>
            <a:ext cx="8663047" cy="4349118"/>
          </a:xfrm>
        </p:spPr>
        <p:txBody>
          <a:bodyPr/>
          <a:lstStyle/>
          <a:p>
            <a:pPr marL="0" indent="0">
              <a:buNone/>
            </a:pPr>
            <a:r>
              <a:rPr lang="es-ES_tradnl" dirty="0"/>
              <a:t>El sistema </a:t>
            </a:r>
            <a:r>
              <a:rPr lang="es-ES_tradnl" dirty="0" smtClean="0"/>
              <a:t>de información</a:t>
            </a:r>
            <a:r>
              <a:rPr lang="es-ES" dirty="0" err="1" smtClean="0"/>
              <a:t>ón</a:t>
            </a:r>
            <a:r>
              <a:rPr lang="es-ES" dirty="0" smtClean="0"/>
              <a:t> </a:t>
            </a:r>
            <a:r>
              <a:rPr lang="es-ES_tradnl" dirty="0" smtClean="0"/>
              <a:t>que </a:t>
            </a:r>
            <a:r>
              <a:rPr lang="es-ES_tradnl" dirty="0"/>
              <a:t>albergar</a:t>
            </a:r>
            <a:r>
              <a:rPr lang="es-ES" dirty="0"/>
              <a:t>á los</a:t>
            </a:r>
            <a:r>
              <a:rPr lang="es-ES_tradnl" dirty="0"/>
              <a:t> indicadores se encuentra en desarrollo</a:t>
            </a:r>
            <a:endParaRPr lang="es-MX" b="1" dirty="0" smtClean="0">
              <a:solidFill>
                <a:srgbClr val="0070C0"/>
              </a:solidFill>
              <a:hlinkClick r:id="rId2" action="ppaction://hlinkfile"/>
            </a:endParaRPr>
          </a:p>
          <a:p>
            <a:endParaRPr lang="es-MX" b="1" dirty="0">
              <a:solidFill>
                <a:srgbClr val="0070C0"/>
              </a:solidFill>
              <a:hlinkClick r:id="rId3" action="ppaction://hlinkfile"/>
            </a:endParaRPr>
          </a:p>
          <a:p>
            <a:r>
              <a:rPr lang="es-MX" b="1" dirty="0" smtClean="0">
                <a:solidFill>
                  <a:srgbClr val="0070C0"/>
                </a:solidFill>
                <a:hlinkClick r:id="rId2" action="ppaction://hlinkfile"/>
              </a:rPr>
              <a:t>Link </a:t>
            </a:r>
            <a:r>
              <a:rPr lang="es-MX" b="1" dirty="0" smtClean="0">
                <a:solidFill>
                  <a:srgbClr val="0070C0"/>
                </a:solidFill>
                <a:hlinkClick r:id="rId4" action="ppaction://hlinkfile"/>
              </a:rPr>
              <a:t>del excel de los indicadores generados</a:t>
            </a:r>
            <a:endParaRPr lang="es-MX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41600"/>
            <a:ext cx="8663047" cy="37084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ES" dirty="0" smtClean="0"/>
              <a:t>Metodología </a:t>
            </a:r>
            <a:r>
              <a:rPr lang="es-ES" dirty="0"/>
              <a:t>para la </a:t>
            </a:r>
            <a:r>
              <a:rPr lang="es-ES" b="1" dirty="0" smtClean="0"/>
              <a:t>Autoevaluación Institucional</a:t>
            </a:r>
            <a:r>
              <a:rPr lang="es-ES" dirty="0" smtClean="0"/>
              <a:t> </a:t>
            </a:r>
            <a:r>
              <a:rPr lang="es-ES" dirty="0" smtClean="0"/>
              <a:t>de </a:t>
            </a:r>
            <a:r>
              <a:rPr lang="es-ES" dirty="0" smtClean="0"/>
              <a:t>la Universidad de Guadalajara </a:t>
            </a:r>
            <a:endParaRPr lang="es-E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s-ES" b="1" dirty="0" smtClean="0"/>
              <a:t>Apoyado S</a:t>
            </a:r>
            <a:r>
              <a:rPr lang="es-ES" dirty="0" smtClean="0"/>
              <a:t>istema </a:t>
            </a:r>
            <a:r>
              <a:rPr lang="es-ES" b="1" dirty="0"/>
              <a:t>I</a:t>
            </a:r>
            <a:r>
              <a:rPr lang="es-ES" dirty="0"/>
              <a:t>nstitucional de </a:t>
            </a:r>
            <a:r>
              <a:rPr lang="es-ES" b="1" dirty="0"/>
              <a:t>G</a:t>
            </a:r>
            <a:r>
              <a:rPr lang="es-ES" dirty="0"/>
              <a:t>estión de la </a:t>
            </a:r>
            <a:r>
              <a:rPr lang="es-ES" b="1" dirty="0"/>
              <a:t>C</a:t>
            </a:r>
            <a:r>
              <a:rPr lang="es-ES" dirty="0"/>
              <a:t>alidad de los </a:t>
            </a:r>
            <a:r>
              <a:rPr lang="es-ES" b="1" dirty="0" smtClean="0"/>
              <a:t>P</a:t>
            </a:r>
            <a:r>
              <a:rPr lang="es-ES" dirty="0" smtClean="0"/>
              <a:t>rogramas </a:t>
            </a:r>
            <a:r>
              <a:rPr lang="es-ES" b="1" dirty="0" smtClean="0"/>
              <a:t>E</a:t>
            </a:r>
            <a:r>
              <a:rPr lang="es-ES" dirty="0" smtClean="0"/>
              <a:t>ducativos (SIGCPE) 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03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Trabajos futuros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3351" y="2514762"/>
            <a:ext cx="8360229" cy="4349118"/>
          </a:xfrm>
        </p:spPr>
        <p:txBody>
          <a:bodyPr/>
          <a:lstStyle/>
          <a:p>
            <a:r>
              <a:rPr lang="es-MX" dirty="0" smtClean="0"/>
              <a:t>Establecer </a:t>
            </a:r>
            <a:r>
              <a:rPr lang="es-MX" dirty="0" smtClean="0"/>
              <a:t>procedimientos para generar información de los </a:t>
            </a:r>
            <a:r>
              <a:rPr lang="es-MX" dirty="0" smtClean="0"/>
              <a:t>indicadores (diagn</a:t>
            </a:r>
            <a:r>
              <a:rPr lang="es-ES" dirty="0" err="1" smtClean="0"/>
              <a:t>ó</a:t>
            </a:r>
            <a:r>
              <a:rPr lang="es-MX" dirty="0" smtClean="0"/>
              <a:t>sticos)</a:t>
            </a:r>
            <a:endParaRPr lang="es-MX" dirty="0" smtClean="0"/>
          </a:p>
          <a:p>
            <a:r>
              <a:rPr lang="es-MX" dirty="0" smtClean="0"/>
              <a:t>Automatizar procesos y registrar resultados</a:t>
            </a:r>
          </a:p>
          <a:p>
            <a:r>
              <a:rPr lang="es-MX" dirty="0" smtClean="0"/>
              <a:t>Dar seguimiento al cumplimiento </a:t>
            </a:r>
          </a:p>
          <a:p>
            <a:r>
              <a:rPr lang="es-MX" dirty="0" smtClean="0"/>
              <a:t>Generar protocolos de acciones correctivas y preventivas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070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67543" y="2432957"/>
            <a:ext cx="6792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Muchas gracias por su atención</a:t>
            </a:r>
            <a:endParaRPr lang="es-MX" sz="3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5257800" y="3429001"/>
            <a:ext cx="3102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rgbClr val="0070C0"/>
                </a:solidFill>
              </a:rPr>
              <a:t>Mesa 1a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08415" y="4473686"/>
            <a:ext cx="70575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/>
              <a:t>Fernando M      Fernando L      Sergio       Ana </a:t>
            </a:r>
          </a:p>
          <a:p>
            <a:pPr algn="ctr"/>
            <a:r>
              <a:rPr lang="es-ES" sz="2800" dirty="0"/>
              <a:t>Enrique    </a:t>
            </a:r>
            <a:r>
              <a:rPr lang="es-ES" sz="2800" dirty="0" smtClean="0"/>
              <a:t>   </a:t>
            </a:r>
            <a:r>
              <a:rPr lang="es-ES" sz="2800" dirty="0"/>
              <a:t>Baudelio                Barbara</a:t>
            </a:r>
          </a:p>
          <a:p>
            <a:pPr algn="ctr"/>
            <a:r>
              <a:rPr lang="es-ES" sz="2800" dirty="0"/>
              <a:t>César       José Guadalupe       José Martín</a:t>
            </a:r>
          </a:p>
          <a:p>
            <a:pPr algn="ctr"/>
            <a:r>
              <a:rPr lang="es-ES" sz="2800" dirty="0"/>
              <a:t>Angélica        Esmeralda</a:t>
            </a:r>
          </a:p>
        </p:txBody>
      </p:sp>
    </p:spTree>
    <p:extLst>
      <p:ext uri="{BB962C8B-B14F-4D97-AF65-F5344CB8AC3E}">
        <p14:creationId xmlns:p14="http://schemas.microsoft.com/office/powerpoint/2010/main" val="4156313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455051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Integrantes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8600" y="2374096"/>
            <a:ext cx="9682844" cy="4323718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CUAAD</a:t>
            </a:r>
            <a:r>
              <a:rPr lang="es-ES" dirty="0" smtClean="0"/>
              <a:t>: </a:t>
            </a:r>
            <a:r>
              <a:rPr lang="es-ES" dirty="0" smtClean="0"/>
              <a:t>    	Fernando </a:t>
            </a:r>
            <a:r>
              <a:rPr lang="es-ES" dirty="0" smtClean="0"/>
              <a:t>Mora Mora*</a:t>
            </a:r>
          </a:p>
          <a:p>
            <a:r>
              <a:rPr lang="es-ES" b="1" dirty="0" smtClean="0"/>
              <a:t>CUCBA</a:t>
            </a:r>
            <a:r>
              <a:rPr lang="es-ES" dirty="0" smtClean="0"/>
              <a:t>:     </a:t>
            </a:r>
            <a:r>
              <a:rPr lang="es-ES" dirty="0" smtClean="0"/>
              <a:t>	Fernando </a:t>
            </a:r>
            <a:r>
              <a:rPr lang="es-ES" dirty="0" smtClean="0"/>
              <a:t>López Alcocer</a:t>
            </a:r>
          </a:p>
          <a:p>
            <a:r>
              <a:rPr lang="es-ES" b="1" dirty="0" smtClean="0"/>
              <a:t>CUCEA</a:t>
            </a:r>
            <a:r>
              <a:rPr lang="es-ES" dirty="0" smtClean="0"/>
              <a:t>:     </a:t>
            </a:r>
            <a:r>
              <a:rPr lang="es-ES" dirty="0" smtClean="0"/>
              <a:t>	Sergio </a:t>
            </a:r>
            <a:r>
              <a:rPr lang="es-ES" dirty="0" smtClean="0"/>
              <a:t>R. Dávalos   y   Ana Torres Mata*</a:t>
            </a:r>
          </a:p>
          <a:p>
            <a:r>
              <a:rPr lang="es-ES" b="1" dirty="0" smtClean="0"/>
              <a:t>CUCEI</a:t>
            </a:r>
            <a:r>
              <a:rPr lang="es-ES" dirty="0" smtClean="0"/>
              <a:t>:      </a:t>
            </a:r>
            <a:r>
              <a:rPr lang="es-ES" dirty="0" smtClean="0"/>
              <a:t>	Enrique </a:t>
            </a:r>
            <a:r>
              <a:rPr lang="es-ES" dirty="0" smtClean="0"/>
              <a:t>Michel Valdivia* </a:t>
            </a:r>
          </a:p>
          <a:p>
            <a:r>
              <a:rPr lang="es-ES" b="1" dirty="0" smtClean="0"/>
              <a:t>CUCS</a:t>
            </a:r>
            <a:r>
              <a:rPr lang="es-ES" dirty="0" smtClean="0"/>
              <a:t>:       </a:t>
            </a:r>
            <a:r>
              <a:rPr lang="es-ES" dirty="0" smtClean="0"/>
              <a:t>	Baudelio </a:t>
            </a:r>
            <a:r>
              <a:rPr lang="es-ES" dirty="0" smtClean="0"/>
              <a:t>Lara   y    Barbara Vizmanos*</a:t>
            </a:r>
          </a:p>
          <a:p>
            <a:r>
              <a:rPr lang="es-ES" b="1" dirty="0" smtClean="0"/>
              <a:t>CUCIENEGA</a:t>
            </a:r>
            <a:r>
              <a:rPr lang="es-ES" dirty="0" smtClean="0"/>
              <a:t>:  César E. González Coronado</a:t>
            </a:r>
          </a:p>
          <a:p>
            <a:r>
              <a:rPr lang="es-ES" b="1" dirty="0" smtClean="0"/>
              <a:t>CUCSUR</a:t>
            </a:r>
            <a:r>
              <a:rPr lang="es-ES" dirty="0" smtClean="0"/>
              <a:t>:   </a:t>
            </a:r>
            <a:r>
              <a:rPr lang="es-ES" dirty="0" smtClean="0"/>
              <a:t>	José </a:t>
            </a:r>
            <a:r>
              <a:rPr lang="es-ES" dirty="0" smtClean="0"/>
              <a:t>G. Pérez Mares* y José M. Vázquez López*</a:t>
            </a:r>
          </a:p>
          <a:p>
            <a:r>
              <a:rPr lang="es-ES" b="1" dirty="0" smtClean="0"/>
              <a:t>CIEP</a:t>
            </a:r>
            <a:r>
              <a:rPr lang="es-ES" dirty="0" smtClean="0"/>
              <a:t>:          </a:t>
            </a:r>
            <a:r>
              <a:rPr lang="es-ES" dirty="0" smtClean="0"/>
              <a:t>	Mar</a:t>
            </a:r>
            <a:r>
              <a:rPr lang="es-ES" dirty="0" smtClean="0"/>
              <a:t>ía A.</a:t>
            </a:r>
            <a:r>
              <a:rPr lang="es-ES" dirty="0" smtClean="0"/>
              <a:t> </a:t>
            </a:r>
            <a:r>
              <a:rPr lang="es-ES" dirty="0" smtClean="0"/>
              <a:t>Ancona</a:t>
            </a:r>
            <a:r>
              <a:rPr lang="es-ES" dirty="0" smtClean="0"/>
              <a:t>* </a:t>
            </a:r>
            <a:r>
              <a:rPr lang="es-ES" dirty="0" smtClean="0"/>
              <a:t>Esmeralda Martínez* 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261756" y="1518557"/>
            <a:ext cx="5453743" cy="709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 7 Centros Universitarios, acudieron 10 pares, al </a:t>
            </a:r>
            <a:r>
              <a:rPr lang="es-ES" dirty="0" smtClean="0"/>
              <a:t>menos, </a:t>
            </a:r>
            <a:r>
              <a:rPr lang="es-ES" dirty="0"/>
              <a:t>a DOS sesiones de las 7 que realizamos.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075214" y="6489601"/>
            <a:ext cx="4142016" cy="400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  Acudieron la mayoría de las veces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01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Propósito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5171" y="2498267"/>
            <a:ext cx="9078686" cy="40494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Garantizar los procesos </a:t>
            </a:r>
            <a:r>
              <a:rPr lang="es-ES" dirty="0"/>
              <a:t>de mejora continua y la calidad de excelencia de los programas </a:t>
            </a:r>
            <a:r>
              <a:rPr lang="es-ES" dirty="0" smtClean="0"/>
              <a:t>educativos de pregrado </a:t>
            </a:r>
            <a:r>
              <a:rPr lang="es-ES" dirty="0"/>
              <a:t>de la Red </a:t>
            </a:r>
            <a:r>
              <a:rPr lang="es-ES" dirty="0" err="1" smtClean="0"/>
              <a:t>UdeG</a:t>
            </a:r>
            <a:r>
              <a:rPr lang="es-ES" dirty="0" smtClean="0"/>
              <a:t>, a través de la </a:t>
            </a:r>
            <a:r>
              <a:rPr lang="es-ES" b="1" dirty="0" smtClean="0"/>
              <a:t>generación de </a:t>
            </a:r>
            <a:r>
              <a:rPr lang="es-ES" b="1" dirty="0"/>
              <a:t>una metodología </a:t>
            </a:r>
            <a:r>
              <a:rPr lang="es-ES" b="1" dirty="0" smtClean="0"/>
              <a:t>única </a:t>
            </a:r>
            <a:r>
              <a:rPr lang="es-ES" dirty="0" smtClean="0"/>
              <a:t>(sistematizada y automatizada)</a:t>
            </a:r>
            <a:r>
              <a:rPr lang="es-ES" b="1" dirty="0" smtClean="0"/>
              <a:t> </a:t>
            </a:r>
            <a:r>
              <a:rPr lang="es-ES" dirty="0"/>
              <a:t>para la </a:t>
            </a:r>
            <a:r>
              <a:rPr lang="es-ES" dirty="0" err="1" smtClean="0"/>
              <a:t>UdeG</a:t>
            </a:r>
            <a:r>
              <a:rPr lang="es-ES" dirty="0" smtClean="0"/>
              <a:t> </a:t>
            </a:r>
            <a:r>
              <a:rPr lang="es-ES" dirty="0"/>
              <a:t>con </a:t>
            </a:r>
            <a:r>
              <a:rPr lang="es-ES" b="1" dirty="0"/>
              <a:t>INDICADORES CLAVES para la toma de decisiones</a:t>
            </a:r>
            <a:r>
              <a:rPr lang="es-ES" dirty="0"/>
              <a:t> por parte de las diferentes instancias </a:t>
            </a:r>
            <a:r>
              <a:rPr lang="es-ES" dirty="0" smtClean="0"/>
              <a:t>de la instituci</a:t>
            </a:r>
            <a:r>
              <a:rPr lang="es-ES" dirty="0" smtClean="0"/>
              <a:t>ón. </a:t>
            </a:r>
          </a:p>
          <a:p>
            <a:pPr marL="0" indent="0">
              <a:buNone/>
            </a:pPr>
            <a:r>
              <a:rPr lang="es-ES" dirty="0" smtClean="0"/>
              <a:t>Adicional, contar con la información organizada de diversos ciclos escolares por programa educativo y en su caso por Centro Universitario.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17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563586"/>
            <a:ext cx="8926996" cy="395151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dirty="0" smtClean="0"/>
              <a:t>El </a:t>
            </a:r>
            <a:r>
              <a:rPr lang="es-ES" dirty="0"/>
              <a:t>Sistema Institucional de Gestión  de la Calidad de los Procesos Educativos (SIGCPE) </a:t>
            </a:r>
            <a:endParaRPr lang="es-ES" dirty="0" smtClean="0"/>
          </a:p>
          <a:p>
            <a:pPr marL="0" indent="0" algn="ctr">
              <a:buNone/>
            </a:pPr>
            <a:r>
              <a:rPr lang="es-ES" b="1" dirty="0" smtClean="0"/>
              <a:t>acopia</a:t>
            </a:r>
            <a:r>
              <a:rPr lang="es-ES" b="1" dirty="0"/>
              <a:t>, genera, mantiene, analiza y advierte</a:t>
            </a:r>
            <a:r>
              <a:rPr lang="es-ES" dirty="0"/>
              <a:t>, </a:t>
            </a: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a partir de la </a:t>
            </a:r>
            <a:r>
              <a:rPr lang="es-ES" u="sng" dirty="0"/>
              <a:t>información </a:t>
            </a:r>
            <a:r>
              <a:rPr lang="es-ES" u="sng" dirty="0" smtClean="0"/>
              <a:t>pertinente</a:t>
            </a:r>
            <a:r>
              <a:rPr lang="es-ES" dirty="0" smtClean="0"/>
              <a:t>, </a:t>
            </a:r>
          </a:p>
          <a:p>
            <a:pPr marL="0" indent="0" algn="ctr">
              <a:buNone/>
            </a:pPr>
            <a:r>
              <a:rPr lang="es-ES" dirty="0" smtClean="0"/>
              <a:t>mediante procesos de </a:t>
            </a:r>
            <a:r>
              <a:rPr lang="es-ES" dirty="0"/>
              <a:t>auto-evaluación, diagnóstico y </a:t>
            </a:r>
            <a:r>
              <a:rPr lang="es-ES" dirty="0" smtClean="0"/>
              <a:t>seguimiento, </a:t>
            </a:r>
          </a:p>
          <a:p>
            <a:pPr marL="0" indent="0" algn="ctr">
              <a:buNone/>
            </a:pPr>
            <a:r>
              <a:rPr lang="es-ES" dirty="0" smtClean="0"/>
              <a:t>para asegurar </a:t>
            </a:r>
            <a:r>
              <a:rPr lang="es-ES" dirty="0"/>
              <a:t>la </a:t>
            </a:r>
            <a:r>
              <a:rPr lang="es-ES" b="1" dirty="0"/>
              <a:t>calidad de los programas educativos </a:t>
            </a:r>
            <a:r>
              <a:rPr lang="es-ES" b="1" dirty="0" smtClean="0"/>
              <a:t>de pregrado </a:t>
            </a:r>
            <a:r>
              <a:rPr lang="es-ES" dirty="0" smtClean="0"/>
              <a:t>de </a:t>
            </a:r>
            <a:r>
              <a:rPr lang="es-ES" dirty="0"/>
              <a:t>la Red UDG. </a:t>
            </a:r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Beneficiados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563586"/>
            <a:ext cx="8926996" cy="3951514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 smtClean="0"/>
              <a:t>Coordinadores de PE</a:t>
            </a:r>
            <a:r>
              <a:rPr lang="es-MX" dirty="0" smtClean="0"/>
              <a:t>: </a:t>
            </a:r>
            <a:r>
              <a:rPr lang="es-MX" dirty="0" smtClean="0"/>
              <a:t>insumos </a:t>
            </a:r>
            <a:r>
              <a:rPr lang="es-MX" dirty="0" smtClean="0"/>
              <a:t>para </a:t>
            </a:r>
            <a:r>
              <a:rPr lang="es-MX" dirty="0" smtClean="0"/>
              <a:t>los procesos de evaluaci</a:t>
            </a:r>
            <a:r>
              <a:rPr lang="es-ES" dirty="0" err="1" smtClean="0"/>
              <a:t>ón</a:t>
            </a:r>
            <a:r>
              <a:rPr lang="es-ES" dirty="0" smtClean="0"/>
              <a:t> y acreditación; para procesos de planeación estratégica y </a:t>
            </a:r>
            <a:r>
              <a:rPr lang="es-MX" dirty="0" smtClean="0"/>
              <a:t>toma de </a:t>
            </a:r>
            <a:r>
              <a:rPr lang="es-MX" dirty="0" smtClean="0"/>
              <a:t>decisiones </a:t>
            </a:r>
            <a:r>
              <a:rPr lang="es-MX" dirty="0" smtClean="0"/>
              <a:t>(alumnos</a:t>
            </a:r>
            <a:r>
              <a:rPr lang="es-MX" dirty="0" smtClean="0"/>
              <a:t>, plan de estudios, formación </a:t>
            </a:r>
            <a:r>
              <a:rPr lang="es-MX" dirty="0" smtClean="0"/>
              <a:t>integral, entre otros)</a:t>
            </a:r>
            <a:endParaRPr lang="es-MX" dirty="0" smtClean="0"/>
          </a:p>
          <a:p>
            <a:r>
              <a:rPr lang="es-MX" b="1" dirty="0" smtClean="0"/>
              <a:t>Jefes de Departamento</a:t>
            </a:r>
            <a:r>
              <a:rPr lang="es-MX" dirty="0" smtClean="0"/>
              <a:t>: análisis de los datos, para seleccionar perfil de los docentes </a:t>
            </a:r>
            <a:r>
              <a:rPr lang="es-MX" dirty="0" smtClean="0"/>
              <a:t>asegurando la calidad</a:t>
            </a:r>
            <a:endParaRPr lang="es-MX" dirty="0" smtClean="0"/>
          </a:p>
          <a:p>
            <a:r>
              <a:rPr lang="es-MX" b="1" dirty="0" smtClean="0"/>
              <a:t>Directores de División</a:t>
            </a:r>
            <a:r>
              <a:rPr lang="es-MX" dirty="0" smtClean="0"/>
              <a:t>: análisis de resultados sistemático para establecer estrategias de mejora en las diferentes </a:t>
            </a:r>
            <a:r>
              <a:rPr lang="es-MX" dirty="0" smtClean="0"/>
              <a:t>categorías</a:t>
            </a:r>
            <a:endParaRPr lang="es-MX" dirty="0" smtClean="0"/>
          </a:p>
          <a:p>
            <a:r>
              <a:rPr lang="es-MX" b="1" dirty="0" smtClean="0"/>
              <a:t>Secretaría Académica y autoridades</a:t>
            </a:r>
            <a:r>
              <a:rPr lang="es-MX" dirty="0" smtClean="0"/>
              <a:t>: identificar PE con mejores indicadores y MEJORES PRÁCTICAS, para analizar </a:t>
            </a:r>
            <a:r>
              <a:rPr lang="es-MX" dirty="0" smtClean="0"/>
              <a:t>la posible implementaci</a:t>
            </a:r>
            <a:r>
              <a:rPr lang="es-ES" dirty="0" err="1" smtClean="0"/>
              <a:t>ón</a:t>
            </a:r>
            <a:r>
              <a:rPr lang="es-MX" dirty="0" smtClean="0"/>
              <a:t> </a:t>
            </a:r>
            <a:r>
              <a:rPr lang="es-MX" dirty="0" smtClean="0"/>
              <a:t>en otros </a:t>
            </a:r>
            <a:r>
              <a:rPr lang="es-MX" dirty="0" smtClean="0"/>
              <a:t>PE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78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smtClean="0"/>
              <a:t>Impacto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533" y="2641600"/>
            <a:ext cx="8878010" cy="3938814"/>
          </a:xfrm>
        </p:spPr>
        <p:txBody>
          <a:bodyPr>
            <a:normAutofit/>
          </a:bodyPr>
          <a:lstStyle/>
          <a:p>
            <a:r>
              <a:rPr lang="es-MX" dirty="0" smtClean="0"/>
              <a:t>Asegurar los programas educativos de la Red Universitaria con altos est</a:t>
            </a:r>
            <a:r>
              <a:rPr lang="es-ES" dirty="0" err="1" smtClean="0"/>
              <a:t>ándares</a:t>
            </a:r>
            <a:r>
              <a:rPr lang="es-ES" dirty="0" smtClean="0"/>
              <a:t> </a:t>
            </a:r>
            <a:r>
              <a:rPr lang="es-MX" dirty="0" smtClean="0"/>
              <a:t>de calidad y excelencia, apoyados con </a:t>
            </a:r>
            <a:r>
              <a:rPr lang="es-ES" dirty="0" smtClean="0"/>
              <a:t>un sistema de informaci</a:t>
            </a:r>
            <a:r>
              <a:rPr lang="es-ES" dirty="0" smtClean="0"/>
              <a:t>ón que facilite la toma de decisiones.</a:t>
            </a:r>
          </a:p>
          <a:p>
            <a:r>
              <a:rPr lang="es-ES" dirty="0" smtClean="0"/>
              <a:t>Generar un diagnóstico de los principales indicadores de los programas educativos y realizar análisis comparativos de los diferentes centros que ofrecen el programa.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Bitácora </a:t>
            </a:r>
            <a:r>
              <a:rPr lang="es-ES_tradnl" dirty="0" smtClean="0"/>
              <a:t>sesiones 2015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5943" y="2412996"/>
            <a:ext cx="9848170" cy="511447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u="sng" dirty="0" smtClean="0"/>
              <a:t>Reunión 6 marzo</a:t>
            </a:r>
            <a:r>
              <a:rPr lang="es-MX" dirty="0" smtClean="0"/>
              <a:t>: definimos objetivos de la mesa y propuestas de trabajo.</a:t>
            </a:r>
          </a:p>
          <a:p>
            <a:pPr marL="514350" indent="-514350">
              <a:buFont typeface="+mj-lt"/>
              <a:buAutoNum type="arabicPeriod"/>
            </a:pPr>
            <a:r>
              <a:rPr lang="es-MX" u="sng" dirty="0" smtClean="0"/>
              <a:t>Reunión 24 abril</a:t>
            </a:r>
            <a:r>
              <a:rPr lang="es-MX" dirty="0" smtClean="0"/>
              <a:t>: se concreta plan de trabajo con creación de </a:t>
            </a:r>
            <a:r>
              <a:rPr lang="es-MX" b="1" dirty="0" smtClean="0"/>
              <a:t>matriz de indicadores de diversos organismos de COPAES </a:t>
            </a:r>
            <a:r>
              <a:rPr lang="es-MX" dirty="0" smtClean="0"/>
              <a:t>(n=23) y CIEES para selección posterior. Trabajo en línea.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u="sng" dirty="0" smtClean="0"/>
              <a:t>Reunión 15 junio</a:t>
            </a:r>
            <a:r>
              <a:rPr lang="es-MX" dirty="0" smtClean="0"/>
              <a:t>: revisión de avances en 2/7 categorías.</a:t>
            </a:r>
          </a:p>
          <a:p>
            <a:pPr marL="514350" indent="-514350">
              <a:buFont typeface="+mj-lt"/>
              <a:buAutoNum type="arabicPeriod"/>
            </a:pPr>
            <a:r>
              <a:rPr lang="es-MX" u="sng" dirty="0" smtClean="0"/>
              <a:t>Reunión 13 julio</a:t>
            </a:r>
            <a:r>
              <a:rPr lang="es-MX" dirty="0" smtClean="0"/>
              <a:t>: revisión de avances y pendientes (en CUCEA).</a:t>
            </a:r>
          </a:p>
          <a:p>
            <a:pPr marL="514350" indent="-514350">
              <a:buFont typeface="+mj-lt"/>
              <a:buAutoNum type="arabicPeriod"/>
            </a:pPr>
            <a:r>
              <a:rPr lang="es-MX" u="sng" dirty="0" smtClean="0"/>
              <a:t>Reunión 27 julio</a:t>
            </a:r>
            <a:r>
              <a:rPr lang="es-MX" dirty="0" smtClean="0"/>
              <a:t>: revisión indicadores por categorías (en CUCS).</a:t>
            </a:r>
          </a:p>
          <a:p>
            <a:pPr marL="514350" indent="-514350">
              <a:buFont typeface="+mj-lt"/>
              <a:buAutoNum type="arabicPeriod"/>
            </a:pPr>
            <a:r>
              <a:rPr lang="es-MX" u="sng" dirty="0" smtClean="0"/>
              <a:t>Reunión septiembre</a:t>
            </a:r>
            <a:r>
              <a:rPr lang="es-MX" dirty="0" smtClean="0"/>
              <a:t>: versión preliminar revisada en CIEP.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72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533" y="1650999"/>
            <a:ext cx="8663047" cy="72309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Metodología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4812" y="2471881"/>
            <a:ext cx="8838768" cy="4934857"/>
          </a:xfrm>
        </p:spPr>
        <p:txBody>
          <a:bodyPr>
            <a:normAutofit/>
          </a:bodyPr>
          <a:lstStyle/>
          <a:p>
            <a:r>
              <a:rPr lang="es-MX" sz="2800" dirty="0" smtClean="0"/>
              <a:t>Definición de </a:t>
            </a:r>
            <a:r>
              <a:rPr lang="es-MX" sz="2800" b="1" dirty="0" smtClean="0"/>
              <a:t>objetivos</a:t>
            </a:r>
            <a:r>
              <a:rPr lang="es-MX" sz="2800" dirty="0" smtClean="0"/>
              <a:t> de la mesa y propuestas de trabajo.</a:t>
            </a:r>
          </a:p>
          <a:p>
            <a:r>
              <a:rPr lang="es-MX" sz="2800" dirty="0" smtClean="0"/>
              <a:t>Creación de una </a:t>
            </a:r>
            <a:r>
              <a:rPr lang="es-MX" sz="2800" b="1" dirty="0" smtClean="0"/>
              <a:t>matriz de indicadores de diversos organismos de COPAES </a:t>
            </a:r>
            <a:r>
              <a:rPr lang="es-MX" sz="2800" dirty="0" smtClean="0"/>
              <a:t>(n=23).</a:t>
            </a:r>
          </a:p>
          <a:p>
            <a:r>
              <a:rPr lang="es-MX" sz="2800" dirty="0" smtClean="0"/>
              <a:t>Estructuración del trabajo en </a:t>
            </a:r>
            <a:r>
              <a:rPr lang="es-MX" sz="2800" b="1" dirty="0" smtClean="0"/>
              <a:t>7 categorías de indicadores.</a:t>
            </a:r>
            <a:endParaRPr lang="es-MX" sz="2800" b="1" dirty="0"/>
          </a:p>
          <a:p>
            <a:r>
              <a:rPr lang="es-MX" sz="2800" dirty="0" smtClean="0"/>
              <a:t>Selección de los </a:t>
            </a:r>
            <a:r>
              <a:rPr lang="es-MX" sz="2800" b="1" dirty="0" smtClean="0"/>
              <a:t>elementos a incluir </a:t>
            </a:r>
            <a:r>
              <a:rPr lang="es-MX" sz="2800" dirty="0" smtClean="0"/>
              <a:t>para construir u obtener los indicadores.</a:t>
            </a:r>
          </a:p>
          <a:p>
            <a:r>
              <a:rPr lang="es-MX" sz="2800" b="1" dirty="0" smtClean="0"/>
              <a:t>Revisión colegiada </a:t>
            </a:r>
            <a:r>
              <a:rPr lang="es-MX" sz="2800" dirty="0" smtClean="0"/>
              <a:t>del trabajo realizado por pares para acuerdos correspondientes.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8087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</TotalTime>
  <Words>1300</Words>
  <Application>Microsoft Macintosh PowerPoint</Application>
  <PresentationFormat>Personalizado</PresentationFormat>
  <Paragraphs>155</Paragraphs>
  <Slides>21</Slides>
  <Notes>0</Notes>
  <HiddenSlides>7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Calibri Light</vt:lpstr>
      <vt:lpstr>Arial</vt:lpstr>
      <vt:lpstr>Calibri</vt:lpstr>
      <vt:lpstr>Tema de Office</vt:lpstr>
      <vt:lpstr>Presentación de PowerPoint</vt:lpstr>
      <vt:lpstr>Presentación de PowerPoint</vt:lpstr>
      <vt:lpstr>Integrantes</vt:lpstr>
      <vt:lpstr>Propósito</vt:lpstr>
      <vt:lpstr>Presentación de PowerPoint</vt:lpstr>
      <vt:lpstr>Beneficiados</vt:lpstr>
      <vt:lpstr>Impacto</vt:lpstr>
      <vt:lpstr>Bitácora sesiones 2015</vt:lpstr>
      <vt:lpstr>Metodología</vt:lpstr>
      <vt:lpstr>Categorías</vt:lpstr>
      <vt:lpstr>Producto: categoría ALUMNOS</vt:lpstr>
      <vt:lpstr>Producto: categoría PROGRAMA EDUCATIVO</vt:lpstr>
      <vt:lpstr>Producto: categoría INVESTIGACIÓN</vt:lpstr>
      <vt:lpstr>Producto: categoría EXTENSIÓN</vt:lpstr>
      <vt:lpstr>Producto: categoría ACADÉMICOS</vt:lpstr>
      <vt:lpstr>Producto: categoría FORMACIÓN INTEGRAL</vt:lpstr>
      <vt:lpstr>Producto: categoría INFRAESTRUCTURA Y EQUIPAMIENTO</vt:lpstr>
      <vt:lpstr> ELEMENTOS por cada  INDICADOR</vt:lpstr>
      <vt:lpstr>Sistema de Información</vt:lpstr>
      <vt:lpstr>Trabajos futuros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reunión del comité de pares</dc:title>
  <dc:creator>Angelica</dc:creator>
  <cp:lastModifiedBy>Usuario de Microsoft Office</cp:lastModifiedBy>
  <cp:revision>40</cp:revision>
  <dcterms:created xsi:type="dcterms:W3CDTF">2015-10-19T18:17:46Z</dcterms:created>
  <dcterms:modified xsi:type="dcterms:W3CDTF">2015-10-28T22:20:50Z</dcterms:modified>
</cp:coreProperties>
</file>