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79" r:id="rId9"/>
    <p:sldId id="276" r:id="rId10"/>
    <p:sldId id="274" r:id="rId11"/>
  </p:sldIdLst>
  <p:sldSz cx="10044113" cy="7775575"/>
  <p:notesSz cx="6858000" cy="9144000"/>
  <p:defaultTextStyle>
    <a:defPPr>
      <a:defRPr lang="es-MX"/>
    </a:defPPr>
    <a:lvl1pPr marL="0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1pPr>
    <a:lvl2pPr marL="509092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2pPr>
    <a:lvl3pPr marL="1018184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3pPr>
    <a:lvl4pPr marL="1527277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4pPr>
    <a:lvl5pPr marL="2036369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5pPr>
    <a:lvl6pPr marL="2545461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6pPr>
    <a:lvl7pPr marL="3054553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7pPr>
    <a:lvl8pPr marL="3563645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8pPr>
    <a:lvl9pPr marL="4072738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9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0" autoAdjust="0"/>
    <p:restoredTop sz="97864"/>
  </p:normalViewPr>
  <p:slideViewPr>
    <p:cSldViewPr snapToGrid="0">
      <p:cViewPr>
        <p:scale>
          <a:sx n="92" d="100"/>
          <a:sy n="92" d="100"/>
        </p:scale>
        <p:origin x="-368" y="-336"/>
      </p:cViewPr>
      <p:guideLst>
        <p:guide orient="horz" pos="2449"/>
        <p:guide pos="3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72531"/>
            <a:ext cx="8537496" cy="2707052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83977"/>
            <a:ext cx="7533085" cy="1877297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3978"/>
            <a:ext cx="2165762" cy="658944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3978"/>
            <a:ext cx="6371734" cy="658944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38496"/>
            <a:ext cx="8663047" cy="3234423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203518"/>
            <a:ext cx="8663047" cy="1700906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3979"/>
            <a:ext cx="8663047" cy="150291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906097"/>
            <a:ext cx="4249130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40245"/>
            <a:ext cx="4249130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906097"/>
            <a:ext cx="4270056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40245"/>
            <a:ext cx="4270056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9540"/>
            <a:ext cx="5084832" cy="5525698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9540"/>
            <a:ext cx="5084832" cy="5525698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3979"/>
            <a:ext cx="8663047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9887"/>
            <a:ext cx="8663047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A67B-5B80-456F-BBB3-56953D2615BF}" type="datetimeFigureOut">
              <a:rPr lang="es-MX" smtClean="0"/>
              <a:t>03/11/15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206808"/>
            <a:ext cx="338988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43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313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41600"/>
            <a:ext cx="8663047" cy="17069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“Resultados </a:t>
            </a:r>
            <a:r>
              <a:rPr lang="es-MX" dirty="0"/>
              <a:t>de Aprendizaje de la Universidad de </a:t>
            </a:r>
            <a:r>
              <a:rPr lang="es-MX" dirty="0" smtClean="0"/>
              <a:t>Guadalajara”. Indicadores de proceso </a:t>
            </a:r>
          </a:p>
        </p:txBody>
      </p:sp>
    </p:spTree>
    <p:extLst>
      <p:ext uri="{BB962C8B-B14F-4D97-AF65-F5344CB8AC3E}">
        <p14:creationId xmlns:p14="http://schemas.microsoft.com/office/powerpoint/2010/main" val="82039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Integrantes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498676"/>
            <a:ext cx="8663047" cy="450474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Laura Georgina </a:t>
            </a:r>
            <a:r>
              <a:rPr lang="es-ES" sz="2400" dirty="0" err="1" smtClean="0"/>
              <a:t>Fong</a:t>
            </a:r>
            <a:r>
              <a:rPr lang="es-ES" sz="2400" dirty="0" smtClean="0"/>
              <a:t> </a:t>
            </a:r>
            <a:r>
              <a:rPr lang="es-ES" sz="2400" dirty="0" err="1" smtClean="0"/>
              <a:t>Golláz</a:t>
            </a:r>
            <a:r>
              <a:rPr lang="es-ES" sz="2400" dirty="0" smtClean="0"/>
              <a:t>, CUCSUR</a:t>
            </a:r>
            <a:endParaRPr lang="es-ES" sz="2400" dirty="0" smtClean="0"/>
          </a:p>
          <a:p>
            <a:r>
              <a:rPr lang="es-ES" sz="2400" dirty="0" smtClean="0"/>
              <a:t>Jorge Arturo </a:t>
            </a:r>
            <a:r>
              <a:rPr lang="es-ES" sz="2400" dirty="0" smtClean="0"/>
              <a:t>Pelayo, CUCSUR</a:t>
            </a:r>
            <a:endParaRPr lang="es-ES" sz="2400" dirty="0" smtClean="0"/>
          </a:p>
          <a:p>
            <a:r>
              <a:rPr lang="es-ES" sz="2400" dirty="0" smtClean="0"/>
              <a:t>Héctor Ochoa </a:t>
            </a:r>
            <a:r>
              <a:rPr lang="es-ES" sz="2400" dirty="0" smtClean="0"/>
              <a:t>Velázquez, CUCS</a:t>
            </a:r>
            <a:endParaRPr lang="es-ES" sz="2400" dirty="0" smtClean="0"/>
          </a:p>
          <a:p>
            <a:r>
              <a:rPr lang="es-ES" sz="2400" dirty="0" smtClean="0"/>
              <a:t>Víctor Campos </a:t>
            </a:r>
            <a:r>
              <a:rPr lang="es-ES" sz="2400" dirty="0" smtClean="0"/>
              <a:t>Reyes, CUALTOS</a:t>
            </a:r>
            <a:endParaRPr lang="es-ES" sz="2400" dirty="0" smtClean="0"/>
          </a:p>
          <a:p>
            <a:r>
              <a:rPr lang="es-ES" sz="2400" dirty="0" smtClean="0"/>
              <a:t>José Luis Rubén García </a:t>
            </a:r>
            <a:r>
              <a:rPr lang="es-ES" sz="2400" dirty="0" smtClean="0"/>
              <a:t>Soriano, CUTONALA</a:t>
            </a:r>
            <a:endParaRPr lang="es-ES" sz="2400" dirty="0" smtClean="0"/>
          </a:p>
          <a:p>
            <a:r>
              <a:rPr lang="es-ES" sz="2400" dirty="0" smtClean="0"/>
              <a:t>Margarita Hernández </a:t>
            </a:r>
            <a:r>
              <a:rPr lang="es-ES" sz="2400" dirty="0" smtClean="0"/>
              <a:t>Gallardo, CUCBA</a:t>
            </a:r>
            <a:endParaRPr lang="es-ES" sz="2400" dirty="0" smtClean="0"/>
          </a:p>
          <a:p>
            <a:r>
              <a:rPr lang="es-ES" sz="2400" dirty="0" smtClean="0"/>
              <a:t>Francisco Martín Huerta </a:t>
            </a:r>
            <a:r>
              <a:rPr lang="es-ES" sz="2400" dirty="0" smtClean="0"/>
              <a:t>Martínez, CUCBA </a:t>
            </a:r>
            <a:endParaRPr lang="es-ES" sz="2400" dirty="0" smtClean="0"/>
          </a:p>
          <a:p>
            <a:r>
              <a:rPr lang="es-ES" sz="2400" dirty="0" smtClean="0"/>
              <a:t>Pedro Torres </a:t>
            </a:r>
            <a:r>
              <a:rPr lang="es-ES" sz="2400" dirty="0" smtClean="0"/>
              <a:t>Sánchez, </a:t>
            </a:r>
            <a:r>
              <a:rPr lang="es-ES" sz="2400" dirty="0" smtClean="0"/>
              <a:t>CUCBA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610120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94329" y="2987112"/>
            <a:ext cx="84605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0000"/>
                </a:solidFill>
              </a:rPr>
              <a:t>Establecer una cultura para la  </a:t>
            </a:r>
          </a:p>
          <a:p>
            <a:pPr algn="ctr"/>
            <a:r>
              <a:rPr lang="es-MX" sz="3600" b="1" i="1" dirty="0" smtClean="0">
                <a:solidFill>
                  <a:srgbClr val="000000"/>
                </a:solidFill>
              </a:rPr>
              <a:t>gestión de la calidad</a:t>
            </a:r>
            <a:r>
              <a:rPr lang="es-MX" sz="3600" dirty="0" smtClean="0">
                <a:solidFill>
                  <a:srgbClr val="000000"/>
                </a:solidFill>
              </a:rPr>
              <a:t> en todos los</a:t>
            </a:r>
          </a:p>
          <a:p>
            <a:pPr algn="ctr"/>
            <a:r>
              <a:rPr lang="es-MX" sz="3600" dirty="0" smtClean="0">
                <a:solidFill>
                  <a:srgbClr val="000000"/>
                </a:solidFill>
              </a:rPr>
              <a:t>procesos de las actividades sustantivas de la </a:t>
            </a:r>
          </a:p>
          <a:p>
            <a:pPr algn="ctr"/>
            <a:r>
              <a:rPr lang="es-MX" sz="3600" dirty="0" smtClean="0">
                <a:solidFill>
                  <a:srgbClr val="000000"/>
                </a:solidFill>
              </a:rPr>
              <a:t>Universidad de Guadalajara </a:t>
            </a:r>
            <a:endParaRPr lang="es-MX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0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Beneficiados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988730" y="2910960"/>
            <a:ext cx="782447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dirty="0" smtClean="0">
                <a:solidFill>
                  <a:srgbClr val="000000"/>
                </a:solidFill>
              </a:rPr>
              <a:t>Todos los procesos inherentes </a:t>
            </a:r>
          </a:p>
          <a:p>
            <a:pPr algn="ctr"/>
            <a:r>
              <a:rPr lang="es-MX" sz="4000" dirty="0" smtClean="0">
                <a:solidFill>
                  <a:srgbClr val="000000"/>
                </a:solidFill>
              </a:rPr>
              <a:t>(en tiempo y forma) aplicables en la </a:t>
            </a:r>
          </a:p>
          <a:p>
            <a:pPr algn="ctr"/>
            <a:r>
              <a:rPr lang="es-MX" sz="4000" dirty="0">
                <a:solidFill>
                  <a:srgbClr val="000000"/>
                </a:solidFill>
              </a:rPr>
              <a:t>b</a:t>
            </a:r>
            <a:r>
              <a:rPr lang="es-MX" sz="4000" dirty="0" smtClean="0">
                <a:solidFill>
                  <a:srgbClr val="000000"/>
                </a:solidFill>
              </a:rPr>
              <a:t>úsqueda permanente de una mejor </a:t>
            </a:r>
          </a:p>
          <a:p>
            <a:pPr algn="ctr"/>
            <a:r>
              <a:rPr lang="es-MX" sz="4000" dirty="0" smtClean="0">
                <a:solidFill>
                  <a:srgbClr val="000000"/>
                </a:solidFill>
              </a:rPr>
              <a:t>atención a los estudiantes </a:t>
            </a:r>
          </a:p>
          <a:p>
            <a:pPr algn="ctr"/>
            <a:r>
              <a:rPr lang="es-MX" sz="4000" dirty="0" smtClean="0">
                <a:solidFill>
                  <a:srgbClr val="000000"/>
                </a:solidFill>
              </a:rPr>
              <a:t>de nuestra institución.</a:t>
            </a:r>
            <a:endParaRPr lang="es-MX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smtClean="0"/>
              <a:t>Impacto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41600"/>
            <a:ext cx="8663047" cy="3708400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/>
              <a:t>Resultados enfocados a la toma de decisiones dentro de la institución por medio de indicadores </a:t>
            </a:r>
            <a:r>
              <a:rPr lang="es-MX" sz="4000" dirty="0" smtClean="0">
                <a:solidFill>
                  <a:srgbClr val="FF0000"/>
                </a:solidFill>
              </a:rPr>
              <a:t>lógicos, alcanzables y medibles.</a:t>
            </a:r>
            <a:endParaRPr lang="es-MX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443926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Producto: Indicadores de Proceso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4337" y="2419618"/>
            <a:ext cx="8663047" cy="4349118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sz="2800" dirty="0" smtClean="0"/>
              <a:t>Alumnos</a:t>
            </a:r>
          </a:p>
          <a:p>
            <a:r>
              <a:rPr lang="es-MX" sz="2400" dirty="0" smtClean="0"/>
              <a:t>Número de alumnos que han realizado movilidad interna en modalidad presencial dentro de la red </a:t>
            </a:r>
            <a:r>
              <a:rPr lang="es-MX" sz="2400" dirty="0"/>
              <a:t>u</a:t>
            </a:r>
            <a:r>
              <a:rPr lang="es-MX" sz="2400" dirty="0" smtClean="0"/>
              <a:t>niversitaria</a:t>
            </a:r>
            <a:r>
              <a:rPr lang="es-MX" dirty="0" smtClean="0"/>
              <a:t>.</a:t>
            </a:r>
          </a:p>
          <a:p>
            <a:r>
              <a:rPr lang="es-MX" sz="2400" dirty="0" smtClean="0"/>
              <a:t>Dominio de lecto-comprensión del idioma inglés.</a:t>
            </a:r>
          </a:p>
          <a:p>
            <a:r>
              <a:rPr lang="es-MX" sz="2400" dirty="0" smtClean="0"/>
              <a:t>Egresados</a:t>
            </a:r>
          </a:p>
          <a:p>
            <a:r>
              <a:rPr lang="es-MX" sz="2400" dirty="0" smtClean="0"/>
              <a:t>Índice de egresados colocados en el campo laboral de su profesión.</a:t>
            </a:r>
          </a:p>
          <a:p>
            <a:r>
              <a:rPr lang="es-MX" sz="2400" dirty="0" smtClean="0"/>
              <a:t>Pertinencia de la inserción profesional en el medio laboral.</a:t>
            </a:r>
          </a:p>
          <a:p>
            <a:r>
              <a:rPr lang="es-MX" sz="2400" dirty="0" smtClean="0"/>
              <a:t>Seguimiento e identidad de los egresados.</a:t>
            </a:r>
          </a:p>
          <a:p>
            <a:r>
              <a:rPr lang="es-MX" sz="2400" dirty="0" smtClean="0"/>
              <a:t>Índice de egresados que realizaron una tesis. </a:t>
            </a:r>
          </a:p>
          <a:p>
            <a:endParaRPr lang="es-MX" sz="2400" dirty="0"/>
          </a:p>
          <a:p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76028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538355" y="1421899"/>
            <a:ext cx="8746205" cy="516301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S" sz="3300" b="1" dirty="0" smtClean="0"/>
              <a:t>Docencia</a:t>
            </a:r>
          </a:p>
          <a:p>
            <a:r>
              <a:rPr lang="es-ES" dirty="0" smtClean="0"/>
              <a:t>Pertinencia de la docencia.</a:t>
            </a:r>
          </a:p>
          <a:p>
            <a:r>
              <a:rPr lang="es-ES" dirty="0" smtClean="0"/>
              <a:t>Vinculación docencia – investigación.</a:t>
            </a:r>
          </a:p>
          <a:p>
            <a:r>
              <a:rPr lang="es-ES" dirty="0" smtClean="0"/>
              <a:t>Nivel del cumplimiento del programa.</a:t>
            </a:r>
          </a:p>
          <a:p>
            <a:pPr algn="ctr"/>
            <a:r>
              <a:rPr lang="es-MX" sz="3300" b="1" dirty="0" smtClean="0"/>
              <a:t>Académicos </a:t>
            </a:r>
          </a:p>
          <a:p>
            <a:r>
              <a:rPr lang="es-MX" sz="3200" dirty="0" smtClean="0"/>
              <a:t>Perfil </a:t>
            </a:r>
            <a:r>
              <a:rPr lang="es-MX" sz="3200" dirty="0"/>
              <a:t>del profesor en relación con la unidad de aprendizaje.</a:t>
            </a:r>
          </a:p>
          <a:p>
            <a:r>
              <a:rPr lang="es-MX" sz="3200" dirty="0"/>
              <a:t>Índice de metodologías que el profesor utiliza en el aula.</a:t>
            </a:r>
          </a:p>
          <a:p>
            <a:r>
              <a:rPr lang="es-MX" sz="3200" dirty="0"/>
              <a:t>Índice de asesorías académicas extra-clase de los profesores.</a:t>
            </a:r>
          </a:p>
          <a:p>
            <a:r>
              <a:rPr lang="es-MX" sz="3200" dirty="0"/>
              <a:t>Índice de profesores que realizan actividades prácticas conforme los contenidos temáticos de su curso.</a:t>
            </a:r>
          </a:p>
          <a:p>
            <a:r>
              <a:rPr lang="es-MX" sz="3200" dirty="0"/>
              <a:t>Índice de académicos que han participado en proyectos de investigación.</a:t>
            </a:r>
          </a:p>
          <a:p>
            <a:r>
              <a:rPr lang="es-MX" sz="3200" dirty="0"/>
              <a:t>Índice de académicos con grado de doctorado, o superior.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956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Trabajos futuros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54300"/>
            <a:ext cx="8663047" cy="4349118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Continuar con los trabajos.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 Realizar una </a:t>
            </a:r>
            <a:r>
              <a:rPr lang="es-MX" smtClean="0"/>
              <a:t>prueba </a:t>
            </a:r>
            <a:r>
              <a:rPr lang="es-MX" smtClean="0"/>
              <a:t>piloto </a:t>
            </a:r>
            <a:r>
              <a:rPr lang="es-MX" dirty="0" smtClean="0"/>
              <a:t>en los programas educativos considerados de avanzada dentro de cada  Centro Universitario de la Red.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Una firme autocrítica de lo realizado para </a:t>
            </a:r>
          </a:p>
          <a:p>
            <a:pPr marL="0" indent="0" algn="ctr">
              <a:buNone/>
            </a:pPr>
            <a:r>
              <a:rPr lang="es-MX" dirty="0"/>
              <a:t>r</a:t>
            </a:r>
            <a:r>
              <a:rPr lang="es-MX" dirty="0" smtClean="0"/>
              <a:t>eplantear objetivos y metas.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070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329</Words>
  <Application>Microsoft Macintosh PowerPoint</Application>
  <PresentationFormat>Personalizado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Integrantes</vt:lpstr>
      <vt:lpstr>Propósito</vt:lpstr>
      <vt:lpstr>Beneficiados</vt:lpstr>
      <vt:lpstr>Impacto</vt:lpstr>
      <vt:lpstr>Producto: Indicadores de Proceso</vt:lpstr>
      <vt:lpstr>Presentación de PowerPoint</vt:lpstr>
      <vt:lpstr>Trabajos futuros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reunión del comité de pares</dc:title>
  <dc:creator>Angelica</dc:creator>
  <cp:lastModifiedBy>Esmeralda Martínez</cp:lastModifiedBy>
  <cp:revision>24</cp:revision>
  <dcterms:created xsi:type="dcterms:W3CDTF">2015-10-19T18:17:46Z</dcterms:created>
  <dcterms:modified xsi:type="dcterms:W3CDTF">2015-11-04T00:51:54Z</dcterms:modified>
</cp:coreProperties>
</file>