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82" r:id="rId3"/>
    <p:sldId id="263" r:id="rId4"/>
    <p:sldId id="283" r:id="rId5"/>
    <p:sldId id="279" r:id="rId6"/>
    <p:sldId id="264" r:id="rId7"/>
    <p:sldId id="278" r:id="rId8"/>
    <p:sldId id="265" r:id="rId9"/>
    <p:sldId id="266" r:id="rId10"/>
    <p:sldId id="280" r:id="rId11"/>
    <p:sldId id="267" r:id="rId12"/>
    <p:sldId id="276" r:id="rId13"/>
    <p:sldId id="281" r:id="rId14"/>
    <p:sldId id="274" r:id="rId15"/>
  </p:sldIdLst>
  <p:sldSz cx="10044113" cy="7775575"/>
  <p:notesSz cx="6858000" cy="9144000"/>
  <p:defaultTextStyle>
    <a:defPPr>
      <a:defRPr lang="es-MX"/>
    </a:defPPr>
    <a:lvl1pPr marL="0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1pPr>
    <a:lvl2pPr marL="509092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2pPr>
    <a:lvl3pPr marL="1018184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3pPr>
    <a:lvl4pPr marL="1527277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4pPr>
    <a:lvl5pPr marL="2036369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5pPr>
    <a:lvl6pPr marL="2545461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6pPr>
    <a:lvl7pPr marL="3054553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7pPr>
    <a:lvl8pPr marL="3563645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8pPr>
    <a:lvl9pPr marL="4072738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9" userDrawn="1">
          <p15:clr>
            <a:srgbClr val="A4A3A4"/>
          </p15:clr>
        </p15:guide>
        <p15:guide id="2" pos="3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97864"/>
  </p:normalViewPr>
  <p:slideViewPr>
    <p:cSldViewPr snapToGrid="0">
      <p:cViewPr varScale="1">
        <p:scale>
          <a:sx n="100" d="100"/>
          <a:sy n="100" d="100"/>
        </p:scale>
        <p:origin x="-120" y="-136"/>
      </p:cViewPr>
      <p:guideLst>
        <p:guide orient="horz" pos="2449"/>
        <p:guide pos="3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480A5-90B3-D04B-A543-5EE9EB180C64}" type="datetimeFigureOut">
              <a:rPr lang="es-ES" smtClean="0"/>
              <a:t>04/11/15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14438" y="685800"/>
            <a:ext cx="4429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754B4-CFEC-E749-84C2-54813CC28B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38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54B4-CFEC-E749-84C2-54813CC28B6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34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09" y="1272531"/>
            <a:ext cx="8537496" cy="2707052"/>
          </a:xfrm>
        </p:spPr>
        <p:txBody>
          <a:bodyPr anchor="b"/>
          <a:lstStyle>
            <a:lvl1pPr algn="ctr">
              <a:defRPr sz="659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514" y="4083977"/>
            <a:ext cx="7533085" cy="1877297"/>
          </a:xfrm>
        </p:spPr>
        <p:txBody>
          <a:bodyPr/>
          <a:lstStyle>
            <a:lvl1pPr marL="0" indent="0" algn="ctr">
              <a:buNone/>
              <a:defRPr sz="2636"/>
            </a:lvl1pPr>
            <a:lvl2pPr marL="502188" indent="0" algn="ctr">
              <a:buNone/>
              <a:defRPr sz="2197"/>
            </a:lvl2pPr>
            <a:lvl3pPr marL="1004377" indent="0" algn="ctr">
              <a:buNone/>
              <a:defRPr sz="1977"/>
            </a:lvl3pPr>
            <a:lvl4pPr marL="1506565" indent="0" algn="ctr">
              <a:buNone/>
              <a:defRPr sz="1757"/>
            </a:lvl4pPr>
            <a:lvl5pPr marL="2008754" indent="0" algn="ctr">
              <a:buNone/>
              <a:defRPr sz="1757"/>
            </a:lvl5pPr>
            <a:lvl6pPr marL="2510942" indent="0" algn="ctr">
              <a:buNone/>
              <a:defRPr sz="1757"/>
            </a:lvl6pPr>
            <a:lvl7pPr marL="3013131" indent="0" algn="ctr">
              <a:buNone/>
              <a:defRPr sz="1757"/>
            </a:lvl7pPr>
            <a:lvl8pPr marL="3515319" indent="0" algn="ctr">
              <a:buNone/>
              <a:defRPr sz="1757"/>
            </a:lvl8pPr>
            <a:lvl9pPr marL="4017508" indent="0" algn="ctr">
              <a:buNone/>
              <a:defRPr sz="1757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7819" y="413978"/>
            <a:ext cx="2165762" cy="658944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33" y="413978"/>
            <a:ext cx="6371734" cy="658944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02" y="1938496"/>
            <a:ext cx="8663047" cy="3234423"/>
          </a:xfrm>
        </p:spPr>
        <p:txBody>
          <a:bodyPr anchor="b"/>
          <a:lstStyle>
            <a:lvl1pPr>
              <a:defRPr sz="659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02" y="5203518"/>
            <a:ext cx="8663047" cy="1700906"/>
          </a:xfrm>
        </p:spPr>
        <p:txBody>
          <a:bodyPr/>
          <a:lstStyle>
            <a:lvl1pPr marL="0" indent="0">
              <a:buNone/>
              <a:defRPr sz="2636">
                <a:solidFill>
                  <a:schemeClr val="tx1"/>
                </a:solidFill>
              </a:defRPr>
            </a:lvl1pPr>
            <a:lvl2pPr marL="50218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2pPr>
            <a:lvl3pPr marL="1004377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3pPr>
            <a:lvl4pPr marL="1506565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4pPr>
            <a:lvl5pPr marL="2008754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5pPr>
            <a:lvl6pPr marL="2510942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6pPr>
            <a:lvl7pPr marL="3013131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7pPr>
            <a:lvl8pPr marL="3515319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8pPr>
            <a:lvl9pPr marL="4017508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33" y="2069887"/>
            <a:ext cx="4268748" cy="493353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832" y="2069887"/>
            <a:ext cx="4268748" cy="493353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413979"/>
            <a:ext cx="8663047" cy="150291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2" y="1906097"/>
            <a:ext cx="4249130" cy="934148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842" y="2840245"/>
            <a:ext cx="4249130" cy="41775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4833" y="1906097"/>
            <a:ext cx="4270056" cy="934148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833" y="2840245"/>
            <a:ext cx="4270056" cy="41775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518372"/>
            <a:ext cx="3239488" cy="1814301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056" y="1119540"/>
            <a:ext cx="5084832" cy="5525698"/>
          </a:xfrm>
        </p:spPr>
        <p:txBody>
          <a:bodyPr/>
          <a:lstStyle>
            <a:lvl1pPr>
              <a:defRPr sz="3515"/>
            </a:lvl1pPr>
            <a:lvl2pPr>
              <a:defRPr sz="3076"/>
            </a:lvl2pPr>
            <a:lvl3pPr>
              <a:defRPr sz="2636"/>
            </a:lvl3pPr>
            <a:lvl4pPr>
              <a:defRPr sz="2197"/>
            </a:lvl4pPr>
            <a:lvl5pPr>
              <a:defRPr sz="2197"/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332673"/>
            <a:ext cx="3239488" cy="4321564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518372"/>
            <a:ext cx="3239488" cy="1814301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0056" y="1119540"/>
            <a:ext cx="5084832" cy="5525698"/>
          </a:xfrm>
        </p:spPr>
        <p:txBody>
          <a:bodyPr anchor="t"/>
          <a:lstStyle>
            <a:lvl1pPr marL="0" indent="0">
              <a:buNone/>
              <a:defRPr sz="3515"/>
            </a:lvl1pPr>
            <a:lvl2pPr marL="502188" indent="0">
              <a:buNone/>
              <a:defRPr sz="3076"/>
            </a:lvl2pPr>
            <a:lvl3pPr marL="1004377" indent="0">
              <a:buNone/>
              <a:defRPr sz="2636"/>
            </a:lvl3pPr>
            <a:lvl4pPr marL="1506565" indent="0">
              <a:buNone/>
              <a:defRPr sz="2197"/>
            </a:lvl4pPr>
            <a:lvl5pPr marL="2008754" indent="0">
              <a:buNone/>
              <a:defRPr sz="2197"/>
            </a:lvl5pPr>
            <a:lvl6pPr marL="2510942" indent="0">
              <a:buNone/>
              <a:defRPr sz="2197"/>
            </a:lvl6pPr>
            <a:lvl7pPr marL="3013131" indent="0">
              <a:buNone/>
              <a:defRPr sz="2197"/>
            </a:lvl7pPr>
            <a:lvl8pPr marL="3515319" indent="0">
              <a:buNone/>
              <a:defRPr sz="2197"/>
            </a:lvl8pPr>
            <a:lvl9pPr marL="4017508" indent="0">
              <a:buNone/>
              <a:defRPr sz="2197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332673"/>
            <a:ext cx="3239488" cy="4321564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533" y="413979"/>
            <a:ext cx="8663047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33" y="2069887"/>
            <a:ext cx="8663047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533" y="7206808"/>
            <a:ext cx="225992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A67B-5B80-456F-BBB3-56953D2615BF}" type="datetimeFigureOut">
              <a:rPr lang="es-MX" smtClean="0"/>
              <a:t>04/11/15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7113" y="7206808"/>
            <a:ext cx="33898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3655" y="7206808"/>
            <a:ext cx="225992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7127-6E3C-453B-94DE-5018416574AF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4377" rtl="0" eaLnBrk="1" latinLnBrk="0" hangingPunct="1">
        <a:lnSpc>
          <a:spcPct val="90000"/>
        </a:lnSpc>
        <a:spcBef>
          <a:spcPct val="0"/>
        </a:spcBef>
        <a:buNone/>
        <a:defRPr sz="4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094" indent="-251094" algn="l" defTabSz="1004377" rtl="0" eaLnBrk="1" latinLnBrk="0" hangingPunct="1">
        <a:lnSpc>
          <a:spcPct val="90000"/>
        </a:lnSpc>
        <a:spcBef>
          <a:spcPts val="1098"/>
        </a:spcBef>
        <a:buFont typeface="Arial" panose="020B0604020202020204" pitchFamily="34" charset="0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53283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636" kern="1200">
          <a:solidFill>
            <a:schemeClr val="tx1"/>
          </a:solidFill>
          <a:latin typeface="+mn-lt"/>
          <a:ea typeface="+mn-ea"/>
          <a:cs typeface="+mn-cs"/>
        </a:defRPr>
      </a:lvl2pPr>
      <a:lvl3pPr marL="1255471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3pPr>
      <a:lvl4pPr marL="1757660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259848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762037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264225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766414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268602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50218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2pPr>
      <a:lvl3pPr marL="1004377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3pPr>
      <a:lvl4pPr marL="1506565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08754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510942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013131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515319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01750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file://localhost/Volumes/NO%20NAME/Pares/C%C3%A9sar%20Calder%C3%B3n%20Mayorga%20(4ind)%20IR.doc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43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533" y="2641600"/>
            <a:ext cx="8663047" cy="370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>
              <a:buFont typeface="Wingdings" charset="2"/>
              <a:buChar char="Ø"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Producto</a:t>
            </a:r>
            <a:endParaRPr lang="es-MX" dirty="0"/>
          </a:p>
        </p:txBody>
      </p:sp>
      <p:sp>
        <p:nvSpPr>
          <p:cNvPr id="6" name="Rayo 5"/>
          <p:cNvSpPr/>
          <p:nvPr/>
        </p:nvSpPr>
        <p:spPr>
          <a:xfrm rot="2524678">
            <a:off x="7226472" y="4577224"/>
            <a:ext cx="822960" cy="822960"/>
          </a:xfrm>
          <a:prstGeom prst="lightningBol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grpSp>
        <p:nvGrpSpPr>
          <p:cNvPr id="2" name="Agrupar 1"/>
          <p:cNvGrpSpPr/>
          <p:nvPr/>
        </p:nvGrpSpPr>
        <p:grpSpPr>
          <a:xfrm>
            <a:off x="6508054" y="3428601"/>
            <a:ext cx="2321515" cy="1870010"/>
            <a:chOff x="3079131" y="2503423"/>
            <a:chExt cx="2321515" cy="1870010"/>
          </a:xfrm>
        </p:grpSpPr>
        <p:sp>
          <p:nvSpPr>
            <p:cNvPr id="5" name="Nube 4"/>
            <p:cNvSpPr/>
            <p:nvPr/>
          </p:nvSpPr>
          <p:spPr>
            <a:xfrm>
              <a:off x="3211208" y="2503423"/>
              <a:ext cx="2013817" cy="1142866"/>
            </a:xfrm>
            <a:prstGeom prst="cloud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dirty="0" smtClean="0"/>
                <a:t>Lluvia de Ideas</a:t>
              </a:r>
              <a:endParaRPr lang="es-ES" dirty="0"/>
            </a:p>
          </p:txBody>
        </p:sp>
        <p:sp>
          <p:nvSpPr>
            <p:cNvPr id="7" name="Rayo 6"/>
            <p:cNvSpPr/>
            <p:nvPr/>
          </p:nvSpPr>
          <p:spPr>
            <a:xfrm rot="723958">
              <a:off x="4577686" y="3488778"/>
              <a:ext cx="822960" cy="822960"/>
            </a:xfrm>
            <a:prstGeom prst="lightningBol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8" name="Rayo 7"/>
            <p:cNvSpPr/>
            <p:nvPr/>
          </p:nvSpPr>
          <p:spPr>
            <a:xfrm rot="2524678">
              <a:off x="3079131" y="3550473"/>
              <a:ext cx="822960" cy="822960"/>
            </a:xfrm>
            <a:prstGeom prst="lightningBol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9" name="Disco magnético 8"/>
          <p:cNvSpPr/>
          <p:nvPr/>
        </p:nvSpPr>
        <p:spPr>
          <a:xfrm>
            <a:off x="834553" y="2654304"/>
            <a:ext cx="2685082" cy="1753896"/>
          </a:xfrm>
          <a:prstGeom prst="flowChartMagneticDisk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PDI</a:t>
            </a:r>
          </a:p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Misión</a:t>
            </a:r>
          </a:p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Visión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Flecha curvada hacia la derecha 9"/>
          <p:cNvSpPr/>
          <p:nvPr/>
        </p:nvSpPr>
        <p:spPr>
          <a:xfrm>
            <a:off x="3864341" y="3356037"/>
            <a:ext cx="2449231" cy="1614526"/>
          </a:xfrm>
          <a:prstGeom prst="curved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ES"/>
          </a:p>
        </p:txBody>
      </p:sp>
      <p:pic>
        <p:nvPicPr>
          <p:cNvPr id="13" name="Imagen 12" descr="busque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8" y="4970563"/>
            <a:ext cx="1661766" cy="1654381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4378126" y="5369660"/>
            <a:ext cx="1518170" cy="143311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/>
            <a:r>
              <a:rPr lang="es-E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 W W</a:t>
            </a:r>
            <a:endParaRPr lang="es-E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5" name="Flecha arriba y abajo 14"/>
          <p:cNvSpPr/>
          <p:nvPr/>
        </p:nvSpPr>
        <p:spPr>
          <a:xfrm>
            <a:off x="1920934" y="4432095"/>
            <a:ext cx="548640" cy="822960"/>
          </a:xfrm>
          <a:prstGeom prst="up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ES"/>
          </a:p>
        </p:txBody>
      </p:sp>
      <p:sp>
        <p:nvSpPr>
          <p:cNvPr id="16" name="Cheurón 15"/>
          <p:cNvSpPr/>
          <p:nvPr/>
        </p:nvSpPr>
        <p:spPr>
          <a:xfrm>
            <a:off x="2963015" y="5774512"/>
            <a:ext cx="822960" cy="822960"/>
          </a:xfrm>
          <a:prstGeom prst="chevr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0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Producto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533" y="2654300"/>
            <a:ext cx="8663047" cy="4349118"/>
          </a:xfrm>
        </p:spPr>
        <p:txBody>
          <a:bodyPr/>
          <a:lstStyle/>
          <a:p>
            <a:r>
              <a:rPr lang="es-MX" dirty="0" smtClean="0"/>
              <a:t>(Link del excel de los indicadores generados o resumen de los mismos por categoría)</a:t>
            </a:r>
          </a:p>
          <a:p>
            <a:r>
              <a:rPr lang="es-MX" dirty="0" smtClean="0">
                <a:hlinkClick r:id="rId3" action="ppaction://hlinkfile"/>
              </a:rPr>
              <a:t>file://localhost/Volumes/NO NAME/Pares/César Calderón Mayorga (4ind) IR.docx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Trabajos futuros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533" y="2654300"/>
            <a:ext cx="8663047" cy="4349118"/>
          </a:xfrm>
        </p:spPr>
        <p:txBody>
          <a:bodyPr/>
          <a:lstStyle/>
          <a:p>
            <a:r>
              <a:rPr lang="es-MX" dirty="0" smtClean="0"/>
              <a:t>Continuar con la generación de indicadores de aprendizaje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070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Bibliografía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533" y="2654300"/>
            <a:ext cx="8663047" cy="4349118"/>
          </a:xfrm>
        </p:spPr>
        <p:txBody>
          <a:bodyPr>
            <a:normAutofit/>
          </a:bodyPr>
          <a:lstStyle/>
          <a:p>
            <a:pPr algn="just"/>
            <a:r>
              <a:rPr lang="es-ES" sz="2000" dirty="0" err="1"/>
              <a:t>Estévez</a:t>
            </a:r>
            <a:r>
              <a:rPr lang="es-ES" sz="2000" dirty="0"/>
              <a:t> </a:t>
            </a:r>
            <a:r>
              <a:rPr lang="es-ES" sz="2000" dirty="0" err="1"/>
              <a:t>García</a:t>
            </a:r>
            <a:r>
              <a:rPr lang="es-ES" sz="2000" dirty="0"/>
              <a:t>, </a:t>
            </a:r>
            <a:r>
              <a:rPr lang="es-ES" sz="2000" dirty="0" err="1"/>
              <a:t>Jesús</a:t>
            </a:r>
            <a:r>
              <a:rPr lang="es-ES" sz="2000" dirty="0"/>
              <a:t> Francisco; </a:t>
            </a:r>
            <a:r>
              <a:rPr lang="es-ES" sz="2000" dirty="0" err="1"/>
              <a:t>Pérez</a:t>
            </a:r>
            <a:r>
              <a:rPr lang="es-ES" sz="2000" dirty="0"/>
              <a:t> </a:t>
            </a:r>
            <a:r>
              <a:rPr lang="es-ES" sz="2000" dirty="0" err="1"/>
              <a:t>García</a:t>
            </a:r>
            <a:r>
              <a:rPr lang="es-ES" sz="2000" dirty="0"/>
              <a:t>, Martha. (2007). Sistema de indicadores para el </a:t>
            </a:r>
            <a:r>
              <a:rPr lang="es-ES" sz="2000" dirty="0" err="1"/>
              <a:t>diagnóstico</a:t>
            </a:r>
            <a:r>
              <a:rPr lang="es-ES" sz="2000" dirty="0"/>
              <a:t> y seguimiento de la </a:t>
            </a:r>
            <a:r>
              <a:rPr lang="es-ES" sz="2000" dirty="0" err="1"/>
              <a:t>educación</a:t>
            </a:r>
            <a:r>
              <a:rPr lang="es-ES" sz="2000" dirty="0"/>
              <a:t> superior en </a:t>
            </a:r>
            <a:r>
              <a:rPr lang="es-ES" sz="2000" dirty="0" err="1"/>
              <a:t>México</a:t>
            </a:r>
            <a:r>
              <a:rPr lang="es-ES" sz="2000" dirty="0"/>
              <a:t>. ANUIES: </a:t>
            </a:r>
            <a:r>
              <a:rPr lang="es-ES" sz="2000" dirty="0" err="1"/>
              <a:t>México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r>
              <a:rPr lang="es-ES" sz="2000" dirty="0" err="1" smtClean="0"/>
              <a:t>Oakes</a:t>
            </a:r>
            <a:r>
              <a:rPr lang="es-ES" sz="2000" dirty="0"/>
              <a:t>, </a:t>
            </a:r>
            <a:r>
              <a:rPr lang="es-ES" sz="2000" dirty="0" err="1"/>
              <a:t>Jennie</a:t>
            </a:r>
            <a:r>
              <a:rPr lang="es-ES" sz="2000" dirty="0"/>
              <a:t> (1986). </a:t>
            </a:r>
            <a:r>
              <a:rPr lang="es-ES" sz="2000" dirty="0" err="1"/>
              <a:t>Educational</a:t>
            </a:r>
            <a:r>
              <a:rPr lang="es-ES" sz="2000" dirty="0"/>
              <a:t> </a:t>
            </a:r>
            <a:r>
              <a:rPr lang="es-ES" sz="2000" dirty="0" err="1"/>
              <a:t>Indicators</a:t>
            </a:r>
            <a:r>
              <a:rPr lang="es-ES" sz="2000" dirty="0"/>
              <a:t>. A Guide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Policy</a:t>
            </a:r>
            <a:r>
              <a:rPr lang="es-ES" sz="2000" dirty="0"/>
              <a:t> </a:t>
            </a:r>
            <a:r>
              <a:rPr lang="es-ES" sz="2000" dirty="0" err="1"/>
              <a:t>Makers</a:t>
            </a:r>
            <a:r>
              <a:rPr lang="es-ES" sz="2000" dirty="0"/>
              <a:t>, Washington, Center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Policy</a:t>
            </a:r>
            <a:r>
              <a:rPr lang="es-ES" sz="2000" dirty="0"/>
              <a:t> </a:t>
            </a:r>
            <a:r>
              <a:rPr lang="es-ES" sz="2000" dirty="0" err="1"/>
              <a:t>Research</a:t>
            </a:r>
            <a:r>
              <a:rPr lang="es-ES" sz="2000" dirty="0"/>
              <a:t> in </a:t>
            </a:r>
            <a:r>
              <a:rPr lang="es-ES" sz="2000" dirty="0" err="1"/>
              <a:t>Education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r>
              <a:rPr lang="es-ES" sz="2000" dirty="0" err="1"/>
              <a:t>Organization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Cooperation</a:t>
            </a:r>
            <a:r>
              <a:rPr lang="es-ES" sz="2000" dirty="0"/>
              <a:t> and </a:t>
            </a:r>
            <a:r>
              <a:rPr lang="es-ES" sz="2000" dirty="0" err="1"/>
              <a:t>Economic</a:t>
            </a:r>
            <a:r>
              <a:rPr lang="es-ES" sz="2000" dirty="0"/>
              <a:t> </a:t>
            </a:r>
            <a:r>
              <a:rPr lang="es-ES" sz="2000" dirty="0" err="1"/>
              <a:t>Development</a:t>
            </a:r>
            <a:r>
              <a:rPr lang="es-ES" sz="2000" dirty="0"/>
              <a:t> (2012). </a:t>
            </a:r>
            <a:r>
              <a:rPr lang="es-ES" sz="2000" dirty="0" err="1"/>
              <a:t>Education</a:t>
            </a:r>
            <a:r>
              <a:rPr lang="es-ES" sz="2000" dirty="0"/>
              <a:t> at a </a:t>
            </a:r>
            <a:r>
              <a:rPr lang="es-ES" sz="2000" dirty="0" err="1"/>
              <a:t>Glance</a:t>
            </a:r>
            <a:r>
              <a:rPr lang="es-ES" sz="2000" dirty="0"/>
              <a:t>, Paris, OCDE. 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087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13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5800" y="3810000"/>
            <a:ext cx="7397780" cy="1104900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Ø"/>
            </a:pPr>
            <a:r>
              <a:rPr lang="es-MX" sz="2800" dirty="0" smtClean="0"/>
              <a:t>Asesoría </a:t>
            </a:r>
            <a:r>
              <a:rPr lang="es-MX" sz="2800" dirty="0" smtClean="0"/>
              <a:t>experta por representante de CAESA, Mtro. Sergio Rommel Alfonso Guzmán</a:t>
            </a:r>
          </a:p>
          <a:p>
            <a:pPr marL="0" indent="0">
              <a:buNone/>
            </a:pPr>
            <a:endParaRPr lang="es-MX" sz="2800" dirty="0" smtClean="0"/>
          </a:p>
          <a:p>
            <a:pPr>
              <a:buFont typeface="Wingdings" charset="2"/>
              <a:buChar char="Ø"/>
            </a:pPr>
            <a:endParaRPr lang="es-MX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1633" y="2108199"/>
            <a:ext cx="8663047" cy="876301"/>
          </a:xfrm>
        </p:spPr>
        <p:txBody>
          <a:bodyPr>
            <a:noAutofit/>
          </a:bodyPr>
          <a:lstStyle/>
          <a:p>
            <a:pPr marL="0" indent="0"/>
            <a:r>
              <a:rPr lang="es-MX" sz="3200" dirty="0"/>
              <a:t>“Resultados de Aprendizaje de la Universidad de Guadalajara”. Indicadores de </a:t>
            </a:r>
            <a:r>
              <a:rPr lang="es-MX" sz="3200" dirty="0" smtClean="0"/>
              <a:t>resultados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696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833" y="13715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Integrantes</a:t>
            </a:r>
            <a:endParaRPr lang="es-MX" dirty="0"/>
          </a:p>
        </p:txBody>
      </p:sp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973622"/>
              </p:ext>
            </p:extLst>
          </p:nvPr>
        </p:nvGraphicFramePr>
        <p:xfrm>
          <a:off x="652463" y="2286000"/>
          <a:ext cx="833913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237"/>
                <a:gridCol w="6057901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Centro Universitario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CUCEI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Teresa Gabriela Márquez Frausto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CUCOSTA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Vilma Zoraida del Carmen Rodríguez Melchor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CUCOSTA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Héctor Javier Rendón Contreras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CUCOSTA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Miriam del Carmen Vargas Aceves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CUCSUR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Laura Georgina Fong Golláz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CUNORTE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Marco Antonio Martínez Márquez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CUNORTE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Carlos Uriel Macías Montañez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CUSUR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Arturo Sánchez Campos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effectLst/>
                          <a:latin typeface="Arial"/>
                        </a:rPr>
                        <a:t>CUTONAL</a:t>
                      </a:r>
                      <a:r>
                        <a:rPr lang="es-ES" sz="1600" b="0" i="0" u="none" strike="noStrike" dirty="0" smtClean="0">
                          <a:effectLst/>
                          <a:latin typeface="Arial"/>
                        </a:rPr>
                        <a:t>Á</a:t>
                      </a:r>
                      <a:endParaRPr lang="es-E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Patricia Sánchez Rosario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3080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Integrantes</a:t>
            </a:r>
            <a:endParaRPr lang="es-MX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704608"/>
              </p:ext>
            </p:extLst>
          </p:nvPr>
        </p:nvGraphicFramePr>
        <p:xfrm>
          <a:off x="690563" y="2070100"/>
          <a:ext cx="833913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637"/>
                <a:gridCol w="6286501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Centro Universitario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effectLst/>
                          <a:latin typeface="Arial"/>
                        </a:rPr>
                        <a:t>CUTONAL</a:t>
                      </a:r>
                      <a:r>
                        <a:rPr lang="es-ES" sz="1600" b="0" i="0" u="none" strike="noStrike" dirty="0" smtClean="0">
                          <a:effectLst/>
                          <a:latin typeface="Arial"/>
                        </a:rPr>
                        <a:t>Á</a:t>
                      </a:r>
                      <a:endParaRPr lang="es-E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Silvia Ramos Cabral </a:t>
                      </a:r>
                      <a:r>
                        <a:rPr lang="es-ES" sz="16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es-E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effectLst/>
                          <a:latin typeface="Arial"/>
                        </a:rPr>
                        <a:t>CUTONAL</a:t>
                      </a:r>
                      <a:r>
                        <a:rPr lang="es-ES" sz="1600" b="0" i="0" u="none" strike="noStrike" dirty="0" smtClean="0">
                          <a:effectLst/>
                          <a:latin typeface="Arial"/>
                        </a:rPr>
                        <a:t>Á</a:t>
                      </a:r>
                      <a:endParaRPr lang="es-E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José Antonio Rubio González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CUVALLES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César Calderón Mayorga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CUVALLES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Sandra Gutiérrez Olvera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CUVALLES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Mario Martínez García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CUVALLES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>
                          <a:effectLst/>
                          <a:latin typeface="Arial"/>
                        </a:rPr>
                        <a:t>Gloria Silvana Montañez Moya                                      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CUVALLES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Eréndira Alvarez Tostado Martínez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SUV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Luis Fernando Ramírez Anaya 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SUV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Simón Carlos González Flores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3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Qué es un indicador_</a:t>
            </a:r>
            <a:endParaRPr lang="es-MX" dirty="0"/>
          </a:p>
        </p:txBody>
      </p:sp>
      <p:sp>
        <p:nvSpPr>
          <p:cNvPr id="18" name="Explosión 1 17"/>
          <p:cNvSpPr/>
          <p:nvPr/>
        </p:nvSpPr>
        <p:spPr>
          <a:xfrm>
            <a:off x="4078813" y="2505390"/>
            <a:ext cx="3162971" cy="1133710"/>
          </a:xfrm>
          <a:prstGeom prst="irregularSeal1">
            <a:avLst/>
          </a:prstGeom>
          <a:solidFill>
            <a:srgbClr val="FF6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solidFill>
                  <a:srgbClr val="000000"/>
                </a:solidFill>
              </a:rPr>
              <a:t>Desempeño  del sistema </a:t>
            </a:r>
            <a:r>
              <a:rPr lang="es-ES" sz="1050" dirty="0">
                <a:solidFill>
                  <a:srgbClr val="000000"/>
                </a:solidFill>
              </a:rPr>
              <a:t>a</a:t>
            </a:r>
            <a:r>
              <a:rPr lang="es-ES" sz="1050" dirty="0" smtClean="0">
                <a:solidFill>
                  <a:srgbClr val="000000"/>
                </a:solidFill>
              </a:rPr>
              <a:t>cadémico</a:t>
            </a:r>
            <a:endParaRPr lang="es-ES" sz="1050" dirty="0">
              <a:solidFill>
                <a:srgbClr val="00000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2208" y="5057423"/>
            <a:ext cx="1219200" cy="1371600"/>
          </a:xfrm>
          <a:prstGeom prst="rect">
            <a:avLst/>
          </a:prstGeom>
        </p:spPr>
      </p:pic>
      <p:sp>
        <p:nvSpPr>
          <p:cNvPr id="20" name="Flecha a la derecha con bandas 19"/>
          <p:cNvSpPr/>
          <p:nvPr/>
        </p:nvSpPr>
        <p:spPr>
          <a:xfrm rot="19530449">
            <a:off x="3194653" y="3935340"/>
            <a:ext cx="2062281" cy="623247"/>
          </a:xfrm>
          <a:prstGeom prst="stripedRightArrow">
            <a:avLst/>
          </a:prstGeom>
          <a:solidFill>
            <a:srgbClr val="FF6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lecha a la derecha con bandas 20"/>
          <p:cNvSpPr/>
          <p:nvPr/>
        </p:nvSpPr>
        <p:spPr>
          <a:xfrm rot="5400000">
            <a:off x="5121108" y="4005811"/>
            <a:ext cx="1139330" cy="623247"/>
          </a:xfrm>
          <a:prstGeom prst="stripedRightArrow">
            <a:avLst/>
          </a:prstGeom>
          <a:solidFill>
            <a:srgbClr val="FF6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0" y="2708718"/>
            <a:ext cx="3289300" cy="2463800"/>
          </a:xfrm>
          <a:prstGeom prst="rect">
            <a:avLst/>
          </a:prstGeom>
        </p:spPr>
      </p:pic>
      <p:pic>
        <p:nvPicPr>
          <p:cNvPr id="22" name="Marcador de contenido 21" descr="objetivo-320x320.jp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3" b="21523"/>
          <a:stretch>
            <a:fillRect/>
          </a:stretch>
        </p:blipFill>
        <p:spPr>
          <a:xfrm>
            <a:off x="8254813" y="2702971"/>
            <a:ext cx="1356211" cy="1868496"/>
          </a:xfrm>
        </p:spPr>
      </p:pic>
      <p:sp>
        <p:nvSpPr>
          <p:cNvPr id="23" name="Abrir llave 22"/>
          <p:cNvSpPr/>
          <p:nvPr/>
        </p:nvSpPr>
        <p:spPr>
          <a:xfrm>
            <a:off x="7238837" y="2231311"/>
            <a:ext cx="554581" cy="3809556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8291099" y="5750615"/>
            <a:ext cx="1609045" cy="400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 (</a:t>
            </a:r>
            <a:r>
              <a:rPr lang="es-ES_tradnl" dirty="0" err="1"/>
              <a:t>Oakes</a:t>
            </a:r>
            <a:r>
              <a:rPr lang="es-ES_tradnl" dirty="0"/>
              <a:t>, l986)</a:t>
            </a:r>
            <a:r>
              <a:rPr lang="es-MX" dirty="0"/>
              <a:t> 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664774" y="3863978"/>
            <a:ext cx="107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Dice algo de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934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Propósito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533" y="2641599"/>
            <a:ext cx="8663047" cy="4102237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/>
              <a:t>Los organismos internacionales se han dado a la tarea de desarrollar una serie de indicadores </a:t>
            </a:r>
            <a:r>
              <a:rPr lang="es-MX" sz="2000" dirty="0" smtClean="0"/>
              <a:t>educativos</a:t>
            </a:r>
            <a:r>
              <a:rPr lang="es-MX" sz="2000" dirty="0"/>
              <a:t>, con el objeto de tener elementos de comparación para observar la mejora de los niveles educativos en los países. </a:t>
            </a:r>
          </a:p>
          <a:p>
            <a:r>
              <a:rPr lang="es-ES_tradnl" dirty="0" smtClean="0"/>
              <a:t>PISA, </a:t>
            </a:r>
            <a:r>
              <a:rPr lang="es-ES_tradnl" dirty="0"/>
              <a:t>INES</a:t>
            </a:r>
            <a:r>
              <a:rPr lang="es-MX" dirty="0"/>
              <a:t> </a:t>
            </a:r>
          </a:p>
        </p:txBody>
      </p:sp>
      <p:grpSp>
        <p:nvGrpSpPr>
          <p:cNvPr id="57" name="Agrupar 56"/>
          <p:cNvGrpSpPr/>
          <p:nvPr/>
        </p:nvGrpSpPr>
        <p:grpSpPr>
          <a:xfrm>
            <a:off x="3477040" y="3946774"/>
            <a:ext cx="2784060" cy="2634467"/>
            <a:chOff x="1503400" y="3998254"/>
            <a:chExt cx="2784060" cy="2634467"/>
          </a:xfrm>
        </p:grpSpPr>
        <p:grpSp>
          <p:nvGrpSpPr>
            <p:cNvPr id="28" name="Agrupar 27"/>
            <p:cNvGrpSpPr/>
            <p:nvPr/>
          </p:nvGrpSpPr>
          <p:grpSpPr>
            <a:xfrm>
              <a:off x="1503400" y="3998254"/>
              <a:ext cx="2784060" cy="2634467"/>
              <a:chOff x="2893530" y="4084054"/>
              <a:chExt cx="2784060" cy="2634467"/>
            </a:xfrm>
          </p:grpSpPr>
          <p:cxnSp>
            <p:nvCxnSpPr>
              <p:cNvPr id="12" name="Conector recto de flecha 11"/>
              <p:cNvCxnSpPr>
                <a:stCxn id="7" idx="3"/>
              </p:cNvCxnSpPr>
              <p:nvPr/>
            </p:nvCxnSpPr>
            <p:spPr>
              <a:xfrm flipV="1">
                <a:off x="4013890" y="5371045"/>
                <a:ext cx="516901" cy="310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Agrupar 25"/>
              <p:cNvGrpSpPr/>
              <p:nvPr/>
            </p:nvGrpSpPr>
            <p:grpSpPr>
              <a:xfrm>
                <a:off x="2893530" y="4084054"/>
                <a:ext cx="2784060" cy="2634467"/>
                <a:chOff x="2893530" y="4084054"/>
                <a:chExt cx="2784060" cy="2634467"/>
              </a:xfrm>
            </p:grpSpPr>
            <p:grpSp>
              <p:nvGrpSpPr>
                <p:cNvPr id="25" name="Agrupar 24"/>
                <p:cNvGrpSpPr/>
                <p:nvPr/>
              </p:nvGrpSpPr>
              <p:grpSpPr>
                <a:xfrm>
                  <a:off x="2893530" y="4084054"/>
                  <a:ext cx="1120360" cy="2634467"/>
                  <a:chOff x="2893530" y="4084054"/>
                  <a:chExt cx="1120360" cy="2634467"/>
                </a:xfrm>
              </p:grpSpPr>
              <p:grpSp>
                <p:nvGrpSpPr>
                  <p:cNvPr id="22" name="Agrupar 21"/>
                  <p:cNvGrpSpPr/>
                  <p:nvPr/>
                </p:nvGrpSpPr>
                <p:grpSpPr>
                  <a:xfrm>
                    <a:off x="3260797" y="4084054"/>
                    <a:ext cx="457200" cy="976075"/>
                    <a:chOff x="3260797" y="4084054"/>
                    <a:chExt cx="457200" cy="976075"/>
                  </a:xfrm>
                </p:grpSpPr>
                <p:sp>
                  <p:nvSpPr>
                    <p:cNvPr id="4" name="Conector 3"/>
                    <p:cNvSpPr/>
                    <p:nvPr/>
                  </p:nvSpPr>
                  <p:spPr>
                    <a:xfrm>
                      <a:off x="3260797" y="4084054"/>
                      <a:ext cx="457200" cy="457200"/>
                    </a:xfrm>
                    <a:prstGeom prst="flowChartConnector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cxnSp>
                  <p:nvCxnSpPr>
                    <p:cNvPr id="16" name="Conector recto 15"/>
                    <p:cNvCxnSpPr/>
                    <p:nvPr/>
                  </p:nvCxnSpPr>
                  <p:spPr>
                    <a:xfrm>
                      <a:off x="3458509" y="4471584"/>
                      <a:ext cx="23336" cy="588545"/>
                    </a:xfrm>
                    <a:prstGeom prst="line">
                      <a:avLst/>
                    </a:prstGeom>
                    <a:ln>
                      <a:tailEnd type="triangle" w="lg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" name="Agrupar 22"/>
                  <p:cNvGrpSpPr/>
                  <p:nvPr/>
                </p:nvGrpSpPr>
                <p:grpSpPr>
                  <a:xfrm>
                    <a:off x="2893530" y="5095807"/>
                    <a:ext cx="1120360" cy="1622714"/>
                    <a:chOff x="2893530" y="5095807"/>
                    <a:chExt cx="1120360" cy="1622714"/>
                  </a:xfrm>
                </p:grpSpPr>
                <p:sp>
                  <p:nvSpPr>
                    <p:cNvPr id="7" name="Decisión 6"/>
                    <p:cNvSpPr/>
                    <p:nvPr/>
                  </p:nvSpPr>
                  <p:spPr>
                    <a:xfrm>
                      <a:off x="2893530" y="5095807"/>
                      <a:ext cx="1120360" cy="612648"/>
                    </a:xfrm>
                    <a:prstGeom prst="flowChartDecision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S" sz="1400" dirty="0" smtClean="0"/>
                        <a:t>M &gt; I</a:t>
                      </a:r>
                      <a:endParaRPr lang="es-ES" sz="1400" dirty="0"/>
                    </a:p>
                  </p:txBody>
                </p:sp>
                <p:cxnSp>
                  <p:nvCxnSpPr>
                    <p:cNvPr id="8" name="Conector recto 7"/>
                    <p:cNvCxnSpPr>
                      <a:stCxn id="7" idx="2"/>
                    </p:cNvCxnSpPr>
                    <p:nvPr/>
                  </p:nvCxnSpPr>
                  <p:spPr>
                    <a:xfrm>
                      <a:off x="3453710" y="5708455"/>
                      <a:ext cx="47356" cy="537745"/>
                    </a:xfrm>
                    <a:prstGeom prst="line">
                      <a:avLst/>
                    </a:prstGeom>
                    <a:ln>
                      <a:tailEnd type="triangle" w="lg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Conector 19"/>
                    <p:cNvSpPr/>
                    <p:nvPr/>
                  </p:nvSpPr>
                  <p:spPr>
                    <a:xfrm>
                      <a:off x="3293062" y="6261321"/>
                      <a:ext cx="457200" cy="457200"/>
                    </a:xfrm>
                    <a:prstGeom prst="flowChartConnector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</p:grpSp>
            <p:grpSp>
              <p:nvGrpSpPr>
                <p:cNvPr id="24" name="Agrupar 23"/>
                <p:cNvGrpSpPr/>
                <p:nvPr/>
              </p:nvGrpSpPr>
              <p:grpSpPr>
                <a:xfrm>
                  <a:off x="4015929" y="4942405"/>
                  <a:ext cx="1661661" cy="822960"/>
                  <a:chOff x="4015929" y="4942405"/>
                  <a:chExt cx="1661661" cy="822960"/>
                </a:xfrm>
              </p:grpSpPr>
              <p:sp>
                <p:nvSpPr>
                  <p:cNvPr id="18" name="CuadroTexto 17"/>
                  <p:cNvSpPr txBox="1"/>
                  <p:nvPr/>
                </p:nvSpPr>
                <p:spPr>
                  <a:xfrm>
                    <a:off x="4015929" y="5062167"/>
                    <a:ext cx="205946" cy="4007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dirty="0" smtClean="0"/>
                      <a:t>F</a:t>
                    </a:r>
                    <a:endParaRPr lang="es-ES" dirty="0"/>
                  </a:p>
                </p:txBody>
              </p:sp>
              <p:sp>
                <p:nvSpPr>
                  <p:cNvPr id="21" name="Proceso alternativo 20"/>
                  <p:cNvSpPr/>
                  <p:nvPr/>
                </p:nvSpPr>
                <p:spPr>
                  <a:xfrm>
                    <a:off x="4514040" y="4942405"/>
                    <a:ext cx="1163550" cy="822960"/>
                  </a:xfrm>
                  <a:prstGeom prst="flowChartAlternateProcess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r>
                      <a:rPr lang="es-ES" sz="1400" dirty="0" smtClean="0"/>
                      <a:t>Indicadores Básicos</a:t>
                    </a:r>
                    <a:endParaRPr lang="es-ES" sz="1400" dirty="0"/>
                  </a:p>
                </p:txBody>
              </p:sp>
            </p:grpSp>
          </p:grpSp>
        </p:grpSp>
        <p:grpSp>
          <p:nvGrpSpPr>
            <p:cNvPr id="56" name="Agrupar 55"/>
            <p:cNvGrpSpPr/>
            <p:nvPr/>
          </p:nvGrpSpPr>
          <p:grpSpPr>
            <a:xfrm>
              <a:off x="2116429" y="4524095"/>
              <a:ext cx="2156931" cy="1537357"/>
              <a:chOff x="2116429" y="4524095"/>
              <a:chExt cx="2156931" cy="1537357"/>
            </a:xfrm>
          </p:grpSpPr>
          <p:sp>
            <p:nvSpPr>
              <p:cNvPr id="19" name="CuadroTexto 18"/>
              <p:cNvSpPr txBox="1"/>
              <p:nvPr/>
            </p:nvSpPr>
            <p:spPr>
              <a:xfrm>
                <a:off x="2297664" y="5660727"/>
                <a:ext cx="205946" cy="40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V</a:t>
                </a:r>
                <a:endParaRPr lang="es-ES" dirty="0"/>
              </a:p>
            </p:txBody>
          </p:sp>
          <p:grpSp>
            <p:nvGrpSpPr>
              <p:cNvPr id="54" name="Agrupar 53"/>
              <p:cNvGrpSpPr/>
              <p:nvPr/>
            </p:nvGrpSpPr>
            <p:grpSpPr>
              <a:xfrm>
                <a:off x="2116429" y="4524095"/>
                <a:ext cx="2156931" cy="538074"/>
                <a:chOff x="2116429" y="4524095"/>
                <a:chExt cx="2156931" cy="538074"/>
              </a:xfrm>
            </p:grpSpPr>
            <p:cxnSp>
              <p:nvCxnSpPr>
                <p:cNvPr id="42" name="Conector recto de flecha 41"/>
                <p:cNvCxnSpPr/>
                <p:nvPr/>
              </p:nvCxnSpPr>
              <p:spPr>
                <a:xfrm flipH="1" flipV="1">
                  <a:off x="2116429" y="4524095"/>
                  <a:ext cx="2156931" cy="611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angular 48"/>
                <p:cNvCxnSpPr/>
                <p:nvPr/>
              </p:nvCxnSpPr>
              <p:spPr>
                <a:xfrm rot="5400000" flipH="1" flipV="1">
                  <a:off x="3749950" y="4555921"/>
                  <a:ext cx="531958" cy="480538"/>
                </a:xfrm>
                <a:prstGeom prst="bentConnector3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" name="CuadroTexto 4"/>
          <p:cNvSpPr txBox="1"/>
          <p:nvPr/>
        </p:nvSpPr>
        <p:spPr>
          <a:xfrm>
            <a:off x="6658278" y="5696193"/>
            <a:ext cx="2739722" cy="1017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(</a:t>
            </a:r>
            <a:r>
              <a:rPr lang="es-MX" i="1" dirty="0"/>
              <a:t>Education at a Glance 2011</a:t>
            </a:r>
            <a:r>
              <a:rPr lang="es-MX" dirty="0"/>
              <a:t>)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170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Propósito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533" y="2641599"/>
            <a:ext cx="8663047" cy="4102237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sz="2000" dirty="0" smtClean="0"/>
              <a:t>En el ámbito nacional la </a:t>
            </a:r>
            <a:r>
              <a:rPr lang="es-ES_tradnl" sz="2000" dirty="0" err="1" smtClean="0"/>
              <a:t>Asociación</a:t>
            </a:r>
            <a:r>
              <a:rPr lang="es-ES_tradnl" sz="2000" dirty="0" smtClean="0"/>
              <a:t> </a:t>
            </a:r>
            <a:r>
              <a:rPr lang="es-ES_tradnl" sz="2000" dirty="0"/>
              <a:t>Nacional de Universidades de </a:t>
            </a:r>
            <a:r>
              <a:rPr lang="es-ES_tradnl" sz="2000" dirty="0" err="1"/>
              <a:t>Educación</a:t>
            </a:r>
            <a:r>
              <a:rPr lang="es-ES_tradnl" sz="2000" dirty="0"/>
              <a:t> Superior </a:t>
            </a:r>
            <a:r>
              <a:rPr lang="es-ES_tradnl" sz="2000" dirty="0" smtClean="0"/>
              <a:t>(ANUIES) </a:t>
            </a:r>
            <a:r>
              <a:rPr lang="es-ES_tradnl" sz="2000" dirty="0"/>
              <a:t>genera un Sistema de Indicadores para la </a:t>
            </a:r>
            <a:r>
              <a:rPr lang="es-ES_tradnl" sz="2000" dirty="0" err="1"/>
              <a:t>Educación</a:t>
            </a:r>
            <a:r>
              <a:rPr lang="es-ES_tradnl" sz="2000" dirty="0"/>
              <a:t> Superior (</a:t>
            </a:r>
            <a:r>
              <a:rPr lang="es-ES_tradnl" sz="2000" dirty="0" err="1"/>
              <a:t>Estévez</a:t>
            </a:r>
            <a:r>
              <a:rPr lang="es-ES_tradnl" sz="2000" dirty="0"/>
              <a:t> y </a:t>
            </a:r>
            <a:r>
              <a:rPr lang="es-ES_tradnl" sz="2000" dirty="0" err="1"/>
              <a:t>Pérez</a:t>
            </a:r>
            <a:r>
              <a:rPr lang="es-ES_tradnl" sz="2000" dirty="0"/>
              <a:t>. 2007). </a:t>
            </a:r>
            <a:endParaRPr lang="es-ES_tradnl" dirty="0" smtClean="0"/>
          </a:p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Imagen 4" descr="e-learn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8" y="3802284"/>
            <a:ext cx="3741334" cy="272883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4174" y="4052210"/>
            <a:ext cx="1773493" cy="1998376"/>
          </a:xfrm>
          <a:prstGeom prst="rect">
            <a:avLst/>
          </a:prstGeom>
        </p:spPr>
      </p:pic>
      <p:sp>
        <p:nvSpPr>
          <p:cNvPr id="6" name="Igual 5"/>
          <p:cNvSpPr/>
          <p:nvPr/>
        </p:nvSpPr>
        <p:spPr>
          <a:xfrm>
            <a:off x="5011330" y="4324292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0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Beneficiados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304" b="3304"/>
          <a:stretch>
            <a:fillRect/>
          </a:stretch>
        </p:blipFill>
        <p:spPr>
          <a:xfrm>
            <a:off x="690534" y="2670186"/>
            <a:ext cx="4410609" cy="2511804"/>
          </a:xfrm>
          <a:prstGeom prst="rect">
            <a:avLst/>
          </a:prstGeom>
        </p:spPr>
      </p:pic>
      <p:pic>
        <p:nvPicPr>
          <p:cNvPr id="8" name="Imagen 7" descr="ude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05" y="3143627"/>
            <a:ext cx="2677285" cy="32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ES_tradnl" smtClean="0"/>
              <a:t>Impacto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533" y="2230786"/>
            <a:ext cx="8663047" cy="4119214"/>
          </a:xfrm>
        </p:spPr>
        <p:txBody>
          <a:bodyPr>
            <a:normAutofit/>
          </a:bodyPr>
          <a:lstStyle/>
          <a:p>
            <a:r>
              <a:rPr lang="es-MX" sz="2000" dirty="0" smtClean="0"/>
              <a:t>Resultados enfocados a la toma de decisiones dentro de la institución por medio de indicadores</a:t>
            </a:r>
            <a:endParaRPr lang="es-MX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1099" y="2962442"/>
            <a:ext cx="4279900" cy="3136900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 rot="8983187">
            <a:off x="2820104" y="5232425"/>
            <a:ext cx="1541517" cy="2014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 rot="7542897">
            <a:off x="3599092" y="5546216"/>
            <a:ext cx="1005609" cy="21882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 rot="4279336">
            <a:off x="4661749" y="5632260"/>
            <a:ext cx="981613" cy="18428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2726369">
            <a:off x="5267262" y="5577513"/>
            <a:ext cx="1541517" cy="2014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1778851" y="5788371"/>
            <a:ext cx="1282913" cy="55725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Indicador X</a:t>
            </a:r>
            <a:endParaRPr lang="es-ES" sz="12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3200524" y="6157910"/>
            <a:ext cx="1282913" cy="55725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Indicador Y</a:t>
            </a:r>
            <a:endParaRPr lang="es-ES" sz="12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4622197" y="6243451"/>
            <a:ext cx="1282913" cy="55725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Indicador Z</a:t>
            </a:r>
            <a:endParaRPr lang="es-ES" sz="12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6043871" y="6407951"/>
            <a:ext cx="1282913" cy="55725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Indicador W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391</Words>
  <Application>Microsoft Macintosh PowerPoint</Application>
  <PresentationFormat>Personalizado</PresentationFormat>
  <Paragraphs>84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“Resultados de Aprendizaje de la Universidad de Guadalajara”. Indicadores de resultados </vt:lpstr>
      <vt:lpstr>Integrantes</vt:lpstr>
      <vt:lpstr>Integrantes</vt:lpstr>
      <vt:lpstr>Qué es un indicador_</vt:lpstr>
      <vt:lpstr>Propósito</vt:lpstr>
      <vt:lpstr>Propósito</vt:lpstr>
      <vt:lpstr>Beneficiados</vt:lpstr>
      <vt:lpstr>Impacto</vt:lpstr>
      <vt:lpstr>Producto</vt:lpstr>
      <vt:lpstr>Producto</vt:lpstr>
      <vt:lpstr>Trabajos futuros</vt:lpstr>
      <vt:lpstr>Bibliografía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reunión del comité de pares</dc:title>
  <dc:creator>Angelica</dc:creator>
  <cp:lastModifiedBy>Esmeralda Martínez</cp:lastModifiedBy>
  <cp:revision>41</cp:revision>
  <dcterms:created xsi:type="dcterms:W3CDTF">2015-10-19T18:17:46Z</dcterms:created>
  <dcterms:modified xsi:type="dcterms:W3CDTF">2015-11-04T23:33:12Z</dcterms:modified>
</cp:coreProperties>
</file>